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16"/>
  </p:notesMasterIdLst>
  <p:handoutMasterIdLst>
    <p:handoutMasterId r:id="rId17"/>
  </p:handoutMasterIdLst>
  <p:sldIdLst>
    <p:sldId id="257" r:id="rId2"/>
    <p:sldId id="262" r:id="rId3"/>
    <p:sldId id="466" r:id="rId4"/>
    <p:sldId id="264" r:id="rId5"/>
    <p:sldId id="265" r:id="rId6"/>
    <p:sldId id="468" r:id="rId7"/>
    <p:sldId id="467" r:id="rId8"/>
    <p:sldId id="471" r:id="rId9"/>
    <p:sldId id="269" r:id="rId10"/>
    <p:sldId id="459" r:id="rId11"/>
    <p:sldId id="402" r:id="rId12"/>
    <p:sldId id="399" r:id="rId13"/>
    <p:sldId id="401" r:id="rId14"/>
    <p:sldId id="469" r:id="rId15"/>
  </p:sldIdLst>
  <p:sldSz cx="9144000" cy="6464300"/>
  <p:notesSz cx="6858000" cy="9144000"/>
  <p:custDataLst>
    <p:tags r:id="rId18"/>
  </p:custDataLst>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6">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halie Costantini" initials="NC" lastIdx="2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0B0"/>
    <a:srgbClr val="80ADD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60" autoAdjust="0"/>
    <p:restoredTop sz="93842" autoAdjust="0"/>
  </p:normalViewPr>
  <p:slideViewPr>
    <p:cSldViewPr snapToGrid="0" snapToObjects="1">
      <p:cViewPr varScale="1">
        <p:scale>
          <a:sx n="77" d="100"/>
          <a:sy n="77" d="100"/>
        </p:scale>
        <p:origin x="1416" y="96"/>
      </p:cViewPr>
      <p:guideLst>
        <p:guide orient="horz" pos="2036"/>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DCA3B2-5DCE-483B-9D08-30599C307AEF}"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fr-FR"/>
        </a:p>
      </dgm:t>
    </dgm:pt>
    <dgm:pt modelId="{CDAD11A7-1D4E-4629-AC22-11D5DB269CA5}">
      <dgm:prSet/>
      <dgm:spPr/>
      <dgm:t>
        <a:bodyPr/>
        <a:lstStyle/>
        <a:p>
          <a:r>
            <a:rPr lang="fr-FR" dirty="0"/>
            <a:t>Culturelle</a:t>
          </a:r>
        </a:p>
      </dgm:t>
    </dgm:pt>
    <dgm:pt modelId="{E0A68E65-DB09-4B43-99FC-0F123E61D148}" type="parTrans" cxnId="{EE19826A-32B0-43CC-8238-DA803AB12BF0}">
      <dgm:prSet/>
      <dgm:spPr/>
      <dgm:t>
        <a:bodyPr/>
        <a:lstStyle/>
        <a:p>
          <a:endParaRPr lang="fr-FR"/>
        </a:p>
      </dgm:t>
    </dgm:pt>
    <dgm:pt modelId="{308B5E22-029C-4833-A4E6-A3184A768BFA}" type="sibTrans" cxnId="{EE19826A-32B0-43CC-8238-DA803AB12BF0}">
      <dgm:prSet/>
      <dgm:spPr/>
      <dgm:t>
        <a:bodyPr/>
        <a:lstStyle/>
        <a:p>
          <a:endParaRPr lang="fr-FR"/>
        </a:p>
      </dgm:t>
    </dgm:pt>
    <dgm:pt modelId="{903F7190-E900-450E-BE16-88EDE32A8736}">
      <dgm:prSet/>
      <dgm:spPr/>
      <dgm:t>
        <a:bodyPr/>
        <a:lstStyle/>
        <a:p>
          <a:r>
            <a:rPr lang="fr-FR" dirty="0"/>
            <a:t>Educative</a:t>
          </a:r>
        </a:p>
      </dgm:t>
    </dgm:pt>
    <dgm:pt modelId="{6C693033-2D80-4A9B-A7F2-18DAA378B024}" type="parTrans" cxnId="{DB94F1AA-3C28-4859-8D25-3F67A7504284}">
      <dgm:prSet/>
      <dgm:spPr/>
      <dgm:t>
        <a:bodyPr/>
        <a:lstStyle/>
        <a:p>
          <a:endParaRPr lang="fr-FR"/>
        </a:p>
      </dgm:t>
    </dgm:pt>
    <dgm:pt modelId="{A7A4244C-BF8B-4831-A42F-3B9A648EFB96}" type="sibTrans" cxnId="{DB94F1AA-3C28-4859-8D25-3F67A7504284}">
      <dgm:prSet/>
      <dgm:spPr/>
      <dgm:t>
        <a:bodyPr/>
        <a:lstStyle/>
        <a:p>
          <a:endParaRPr lang="fr-FR"/>
        </a:p>
      </dgm:t>
    </dgm:pt>
    <dgm:pt modelId="{364E2511-1B64-4C41-A198-C3935AFFCB7A}">
      <dgm:prSet custT="1"/>
      <dgm:spPr/>
      <dgm:t>
        <a:bodyPr/>
        <a:lstStyle/>
        <a:p>
          <a:pPr algn="l"/>
          <a:r>
            <a:rPr lang="fr-FR" sz="800" dirty="0"/>
            <a:t>Au sein du système éducatif, le sport scolaire contribue à une formation </a:t>
          </a:r>
          <a:r>
            <a:rPr lang="fr-FR" sz="800" dirty="0">
              <a:solidFill>
                <a:schemeClr val="tx1"/>
              </a:solidFill>
            </a:rPr>
            <a:t>équilibrée </a:t>
          </a:r>
          <a:r>
            <a:rPr lang="fr-FR" sz="800" i="1" dirty="0">
              <a:solidFill>
                <a:schemeClr val="tx1"/>
              </a:solidFill>
            </a:rPr>
            <a:t>et ambitieuse </a:t>
          </a:r>
          <a:r>
            <a:rPr lang="fr-FR" sz="800" dirty="0">
              <a:solidFill>
                <a:schemeClr val="tx1"/>
              </a:solidFill>
            </a:rPr>
            <a:t>pour tous les jeunes ayant adhéré à l’AS de l’établissement ainsi qu’à </a:t>
          </a:r>
          <a:r>
            <a:rPr lang="fr-FR" sz="800" dirty="0"/>
            <a:t>l’intégration et à la réussite scolaire..</a:t>
          </a:r>
        </a:p>
      </dgm:t>
    </dgm:pt>
    <dgm:pt modelId="{FE60CF52-6E72-4E63-A00B-32EFFD28BEFB}" type="parTrans" cxnId="{74C6DA85-39A2-43F4-A431-907605BE3884}">
      <dgm:prSet/>
      <dgm:spPr/>
      <dgm:t>
        <a:bodyPr/>
        <a:lstStyle/>
        <a:p>
          <a:endParaRPr lang="fr-FR"/>
        </a:p>
      </dgm:t>
    </dgm:pt>
    <dgm:pt modelId="{B3C0491A-5FCB-4300-856D-80BE17367333}" type="sibTrans" cxnId="{74C6DA85-39A2-43F4-A431-907605BE3884}">
      <dgm:prSet/>
      <dgm:spPr/>
      <dgm:t>
        <a:bodyPr/>
        <a:lstStyle/>
        <a:p>
          <a:endParaRPr lang="fr-FR"/>
        </a:p>
      </dgm:t>
    </dgm:pt>
    <dgm:pt modelId="{FAB7A86A-387E-4C6C-8C5E-721F724B45F4}">
      <dgm:prSet/>
      <dgm:spPr/>
      <dgm:t>
        <a:bodyPr/>
        <a:lstStyle/>
        <a:p>
          <a:r>
            <a:rPr lang="fr-FR" dirty="0"/>
            <a:t>Sociétale</a:t>
          </a:r>
        </a:p>
      </dgm:t>
    </dgm:pt>
    <dgm:pt modelId="{8D939FED-CDA5-41E7-9ED2-4C53F1E3BE76}" type="parTrans" cxnId="{CF00E362-526B-4BC3-BBE9-C6CCE253DDBD}">
      <dgm:prSet/>
      <dgm:spPr/>
      <dgm:t>
        <a:bodyPr/>
        <a:lstStyle/>
        <a:p>
          <a:endParaRPr lang="fr-FR"/>
        </a:p>
      </dgm:t>
    </dgm:pt>
    <dgm:pt modelId="{0F8B6D0C-AF51-4E66-8E98-28098BA5D291}" type="sibTrans" cxnId="{CF00E362-526B-4BC3-BBE9-C6CCE253DDBD}">
      <dgm:prSet/>
      <dgm:spPr/>
      <dgm:t>
        <a:bodyPr/>
        <a:lstStyle/>
        <a:p>
          <a:endParaRPr lang="fr-FR"/>
        </a:p>
      </dgm:t>
    </dgm:pt>
    <dgm:pt modelId="{07D51377-0C08-46D7-86D6-C0B6F16B0189}">
      <dgm:prSet custT="1"/>
      <dgm:spPr/>
      <dgm:t>
        <a:bodyPr/>
        <a:lstStyle/>
        <a:p>
          <a:pPr algn="ctr"/>
          <a:r>
            <a:rPr lang="fr-FR" sz="800" dirty="0"/>
            <a:t>Rassemblant des jeunes de milieux sociaux et d’origines différentes, le sport scolaire représente un instrument privilégié pour lutter contre toutes les formes </a:t>
          </a:r>
          <a:r>
            <a:rPr lang="fr-FR" sz="800" dirty="0">
              <a:solidFill>
                <a:schemeClr val="tx1"/>
              </a:solidFill>
            </a:rPr>
            <a:t>de discriminations. Il favorise ainsi le vivre </a:t>
          </a:r>
          <a:r>
            <a:rPr lang="fr-FR" sz="800" i="1" dirty="0">
              <a:solidFill>
                <a:schemeClr val="tx1"/>
              </a:solidFill>
            </a:rPr>
            <a:t>et le réussir </a:t>
          </a:r>
          <a:r>
            <a:rPr lang="fr-FR" sz="800" dirty="0">
              <a:solidFill>
                <a:schemeClr val="tx1"/>
              </a:solidFill>
            </a:rPr>
            <a:t>ensemble autour des valeurs de l’école de la République.</a:t>
          </a:r>
        </a:p>
      </dgm:t>
    </dgm:pt>
    <dgm:pt modelId="{34ABD5CC-7DCB-4533-A488-279FF5566718}" type="parTrans" cxnId="{A97F2548-7AE3-4C8D-80B8-8F5D5DF312B2}">
      <dgm:prSet/>
      <dgm:spPr/>
      <dgm:t>
        <a:bodyPr/>
        <a:lstStyle/>
        <a:p>
          <a:endParaRPr lang="fr-FR"/>
        </a:p>
      </dgm:t>
    </dgm:pt>
    <dgm:pt modelId="{30CD662F-7893-42BF-A6DA-C649CCBB796C}" type="sibTrans" cxnId="{A97F2548-7AE3-4C8D-80B8-8F5D5DF312B2}">
      <dgm:prSet/>
      <dgm:spPr/>
      <dgm:t>
        <a:bodyPr/>
        <a:lstStyle/>
        <a:p>
          <a:endParaRPr lang="fr-FR"/>
        </a:p>
      </dgm:t>
    </dgm:pt>
    <dgm:pt modelId="{EF273D57-6128-4A2A-A63E-3327E3A74B45}">
      <dgm:prSet/>
      <dgm:spPr/>
      <dgm:t>
        <a:bodyPr/>
        <a:lstStyle/>
        <a:p>
          <a:r>
            <a:rPr lang="fr-FR" dirty="0"/>
            <a:t>Santé</a:t>
          </a:r>
        </a:p>
      </dgm:t>
    </dgm:pt>
    <dgm:pt modelId="{EB51BD59-623A-4813-BEBE-E89EEDA83EBB}" type="parTrans" cxnId="{0A97E35E-1C7F-4FD8-B2CC-374D0B2AA06C}">
      <dgm:prSet/>
      <dgm:spPr/>
      <dgm:t>
        <a:bodyPr/>
        <a:lstStyle/>
        <a:p>
          <a:endParaRPr lang="fr-FR"/>
        </a:p>
      </dgm:t>
    </dgm:pt>
    <dgm:pt modelId="{35835CE1-1BB5-48E5-A573-BCEB076177CB}" type="sibTrans" cxnId="{0A97E35E-1C7F-4FD8-B2CC-374D0B2AA06C}">
      <dgm:prSet/>
      <dgm:spPr/>
      <dgm:t>
        <a:bodyPr/>
        <a:lstStyle/>
        <a:p>
          <a:endParaRPr lang="fr-FR"/>
        </a:p>
      </dgm:t>
    </dgm:pt>
    <dgm:pt modelId="{BF2A529B-EC43-44E2-80E4-C850CDB395F9}">
      <dgm:prSet custT="1"/>
      <dgm:spPr/>
      <dgm:t>
        <a:bodyPr/>
        <a:lstStyle/>
        <a:p>
          <a:pPr algn="l"/>
          <a:r>
            <a:rPr lang="fr-FR" sz="800" dirty="0"/>
            <a:t>Participant à l’action publique sur les questions de santé, le sport scolaire contribue à promouvoir une qualité de vie dès le plus jeune âge intégrant la pratique régulière d’activités physiques sportives et artistiques. </a:t>
          </a:r>
        </a:p>
      </dgm:t>
    </dgm:pt>
    <dgm:pt modelId="{E442FDD4-55F5-4416-994B-2728F2082F4A}" type="parTrans" cxnId="{3784CFC1-89E8-48D3-9D15-4A701C7CC9C8}">
      <dgm:prSet/>
      <dgm:spPr/>
      <dgm:t>
        <a:bodyPr/>
        <a:lstStyle/>
        <a:p>
          <a:endParaRPr lang="fr-FR"/>
        </a:p>
      </dgm:t>
    </dgm:pt>
    <dgm:pt modelId="{AC30464B-6DD6-41B6-8DA3-9BDE5D4BB1FB}" type="sibTrans" cxnId="{3784CFC1-89E8-48D3-9D15-4A701C7CC9C8}">
      <dgm:prSet/>
      <dgm:spPr/>
      <dgm:t>
        <a:bodyPr/>
        <a:lstStyle/>
        <a:p>
          <a:endParaRPr lang="fr-FR"/>
        </a:p>
      </dgm:t>
    </dgm:pt>
    <dgm:pt modelId="{A90F0EC2-AA02-4842-977C-656B5A790489}">
      <dgm:prSet custT="1"/>
      <dgm:spPr/>
      <dgm:t>
        <a:bodyPr/>
        <a:lstStyle/>
        <a:p>
          <a:pPr algn="l"/>
          <a:r>
            <a:rPr lang="fr-FR" sz="800" dirty="0"/>
            <a:t>En tant que prolongement de l’EPS, le sport scolaire constitue un moyen d’apprentissage, de </a:t>
          </a:r>
          <a:r>
            <a:rPr lang="fr-FR" sz="800" dirty="0">
              <a:solidFill>
                <a:schemeClr val="tx1"/>
              </a:solidFill>
            </a:rPr>
            <a:t>préparation et de perfectionnement sportif et artistique pour </a:t>
          </a:r>
          <a:r>
            <a:rPr lang="fr-FR" sz="800" i="1" strike="noStrike" dirty="0">
              <a:solidFill>
                <a:schemeClr val="tx1"/>
              </a:solidFill>
            </a:rPr>
            <a:t>tous les élèves </a:t>
          </a:r>
          <a:r>
            <a:rPr lang="fr-FR" sz="800" i="1" strike="noStrike" dirty="0" err="1">
              <a:solidFill>
                <a:schemeClr val="tx1"/>
              </a:solidFill>
            </a:rPr>
            <a:t>engagé-es</a:t>
          </a:r>
          <a:r>
            <a:rPr lang="fr-FR" sz="800" i="1" strike="noStrike" dirty="0">
              <a:solidFill>
                <a:schemeClr val="tx1"/>
              </a:solidFill>
            </a:rPr>
            <a:t> </a:t>
          </a:r>
          <a:r>
            <a:rPr lang="fr-FR" sz="800" dirty="0">
              <a:solidFill>
                <a:schemeClr val="tx1"/>
              </a:solidFill>
            </a:rPr>
            <a:t> afin que chacun(e) puisse s’exprimer au mieux de ses potentialités. Il favorise le passage de la pratique sportive et artistique de l’école vers l’extérieur. </a:t>
          </a:r>
          <a:r>
            <a:rPr lang="fr-FR" sz="800" strike="noStrike" dirty="0">
              <a:solidFill>
                <a:schemeClr val="tx1"/>
              </a:solidFill>
            </a:rPr>
            <a:t>Il contribue à l’acquisition du socle commun de connaissance de compétence et de culture..</a:t>
          </a:r>
        </a:p>
      </dgm:t>
    </dgm:pt>
    <dgm:pt modelId="{6BD9D919-0457-400C-A9D7-8B7640886EEC}" type="parTrans" cxnId="{5E2D7C9E-85E7-4338-9FF1-565DF35DDEE8}">
      <dgm:prSet/>
      <dgm:spPr/>
      <dgm:t>
        <a:bodyPr/>
        <a:lstStyle/>
        <a:p>
          <a:endParaRPr lang="fr-FR"/>
        </a:p>
      </dgm:t>
    </dgm:pt>
    <dgm:pt modelId="{929B5090-96A3-482F-8327-81A916DAD8AD}" type="sibTrans" cxnId="{5E2D7C9E-85E7-4338-9FF1-565DF35DDEE8}">
      <dgm:prSet/>
      <dgm:spPr/>
      <dgm:t>
        <a:bodyPr/>
        <a:lstStyle/>
        <a:p>
          <a:endParaRPr lang="fr-FR"/>
        </a:p>
      </dgm:t>
    </dgm:pt>
    <dgm:pt modelId="{BE98EBB2-F1A5-4DF3-8690-02C7CF860011}">
      <dgm:prSet custT="1"/>
      <dgm:spPr/>
      <dgm:t>
        <a:bodyPr/>
        <a:lstStyle/>
        <a:p>
          <a:pPr algn="l"/>
          <a:endParaRPr lang="fr-FR" sz="800" dirty="0"/>
        </a:p>
      </dgm:t>
    </dgm:pt>
    <dgm:pt modelId="{27861E31-D224-48B9-9B62-71BB83690310}" type="parTrans" cxnId="{4C148370-3FE7-4BA4-B171-3FE56A835484}">
      <dgm:prSet/>
      <dgm:spPr/>
      <dgm:t>
        <a:bodyPr/>
        <a:lstStyle/>
        <a:p>
          <a:endParaRPr lang="fr-FR"/>
        </a:p>
      </dgm:t>
    </dgm:pt>
    <dgm:pt modelId="{93FE92EA-3B53-4668-A95B-B2D151BE7DA4}" type="sibTrans" cxnId="{4C148370-3FE7-4BA4-B171-3FE56A835484}">
      <dgm:prSet/>
      <dgm:spPr/>
      <dgm:t>
        <a:bodyPr/>
        <a:lstStyle/>
        <a:p>
          <a:endParaRPr lang="fr-FR"/>
        </a:p>
      </dgm:t>
    </dgm:pt>
    <dgm:pt modelId="{707C3DE5-FB6C-44FC-B916-DA129CA7959C}">
      <dgm:prSet custT="1"/>
      <dgm:spPr/>
      <dgm:t>
        <a:bodyPr/>
        <a:lstStyle/>
        <a:p>
          <a:pPr algn="l"/>
          <a:endParaRPr lang="fr-FR" sz="800" dirty="0"/>
        </a:p>
      </dgm:t>
    </dgm:pt>
    <dgm:pt modelId="{B3C76FDB-EFD2-40D5-8C16-B197EAEAA1CC}" type="parTrans" cxnId="{47320ADF-D098-4D59-8D40-A2724EB22E1B}">
      <dgm:prSet/>
      <dgm:spPr/>
      <dgm:t>
        <a:bodyPr/>
        <a:lstStyle/>
        <a:p>
          <a:endParaRPr lang="fr-FR"/>
        </a:p>
      </dgm:t>
    </dgm:pt>
    <dgm:pt modelId="{90396CD3-1442-4E89-8E78-78C617676260}" type="sibTrans" cxnId="{47320ADF-D098-4D59-8D40-A2724EB22E1B}">
      <dgm:prSet/>
      <dgm:spPr/>
      <dgm:t>
        <a:bodyPr/>
        <a:lstStyle/>
        <a:p>
          <a:endParaRPr lang="fr-FR"/>
        </a:p>
      </dgm:t>
    </dgm:pt>
    <dgm:pt modelId="{19088BF9-0E81-44E0-8980-69DE3BDFE9A0}">
      <dgm:prSet custT="1"/>
      <dgm:spPr/>
      <dgm:t>
        <a:bodyPr/>
        <a:lstStyle/>
        <a:p>
          <a:pPr algn="l"/>
          <a:r>
            <a:rPr lang="fr-FR" sz="800" i="1" dirty="0">
              <a:solidFill>
                <a:schemeClr val="tx1"/>
              </a:solidFill>
            </a:rPr>
            <a:t>Le sport scolaire doit permettre d’appréhender le spectacle </a:t>
          </a:r>
          <a:br>
            <a:rPr lang="fr-FR" sz="800" i="1" dirty="0">
              <a:solidFill>
                <a:schemeClr val="tx1"/>
              </a:solidFill>
            </a:rPr>
          </a:br>
          <a:r>
            <a:rPr lang="fr-FR" sz="800" i="1" dirty="0" smtClean="0">
              <a:solidFill>
                <a:schemeClr val="tx1"/>
              </a:solidFill>
            </a:rPr>
            <a:t>sportif et des arts corporels.</a:t>
          </a:r>
          <a:endParaRPr lang="fr-FR" sz="800" dirty="0">
            <a:solidFill>
              <a:schemeClr val="tx1"/>
            </a:solidFill>
          </a:endParaRPr>
        </a:p>
      </dgm:t>
    </dgm:pt>
    <dgm:pt modelId="{B8BC8583-A883-4FAB-BDA7-9CC5F1DF81EF}" type="sibTrans" cxnId="{EBC8C0CE-7CC9-4949-8F62-196964B0AE2C}">
      <dgm:prSet/>
      <dgm:spPr/>
      <dgm:t>
        <a:bodyPr/>
        <a:lstStyle/>
        <a:p>
          <a:endParaRPr lang="fr-FR"/>
        </a:p>
      </dgm:t>
    </dgm:pt>
    <dgm:pt modelId="{9568A94A-7A6C-46BB-8F82-4EB4A02D0C1B}" type="parTrans" cxnId="{EBC8C0CE-7CC9-4949-8F62-196964B0AE2C}">
      <dgm:prSet/>
      <dgm:spPr/>
      <dgm:t>
        <a:bodyPr/>
        <a:lstStyle/>
        <a:p>
          <a:endParaRPr lang="fr-FR"/>
        </a:p>
      </dgm:t>
    </dgm:pt>
    <dgm:pt modelId="{0687402F-326D-43A8-97E2-7E90B2BA3E80}" type="pres">
      <dgm:prSet presAssocID="{DCDCA3B2-5DCE-483B-9D08-30599C307AEF}" presName="cycleMatrixDiagram" presStyleCnt="0">
        <dgm:presLayoutVars>
          <dgm:chMax val="1"/>
          <dgm:dir/>
          <dgm:animLvl val="lvl"/>
          <dgm:resizeHandles val="exact"/>
        </dgm:presLayoutVars>
      </dgm:prSet>
      <dgm:spPr/>
      <dgm:t>
        <a:bodyPr/>
        <a:lstStyle/>
        <a:p>
          <a:endParaRPr lang="fr-FR"/>
        </a:p>
      </dgm:t>
    </dgm:pt>
    <dgm:pt modelId="{EB28F7C5-F29C-4EE3-8742-C524B7AF76D0}" type="pres">
      <dgm:prSet presAssocID="{DCDCA3B2-5DCE-483B-9D08-30599C307AEF}" presName="children" presStyleCnt="0"/>
      <dgm:spPr/>
    </dgm:pt>
    <dgm:pt modelId="{6B2EFA96-32C4-4580-B2E0-0FFDC486C7AA}" type="pres">
      <dgm:prSet presAssocID="{DCDCA3B2-5DCE-483B-9D08-30599C307AEF}" presName="child1group" presStyleCnt="0"/>
      <dgm:spPr/>
    </dgm:pt>
    <dgm:pt modelId="{1E9B93F6-8BAD-4B2A-94E4-588F16F9C57F}" type="pres">
      <dgm:prSet presAssocID="{DCDCA3B2-5DCE-483B-9D08-30599C307AEF}" presName="child1" presStyleLbl="bgAcc1" presStyleIdx="0" presStyleCnt="4" custScaleY="95132" custLinFactNeighborX="-11864" custLinFactNeighborY="-2079"/>
      <dgm:spPr/>
      <dgm:t>
        <a:bodyPr/>
        <a:lstStyle/>
        <a:p>
          <a:endParaRPr lang="fr-FR"/>
        </a:p>
      </dgm:t>
    </dgm:pt>
    <dgm:pt modelId="{3007B6AB-D05E-43D3-8B8E-9773ED321F2B}" type="pres">
      <dgm:prSet presAssocID="{DCDCA3B2-5DCE-483B-9D08-30599C307AEF}" presName="child1Text" presStyleLbl="bgAcc1" presStyleIdx="0" presStyleCnt="4">
        <dgm:presLayoutVars>
          <dgm:bulletEnabled val="1"/>
        </dgm:presLayoutVars>
      </dgm:prSet>
      <dgm:spPr/>
      <dgm:t>
        <a:bodyPr/>
        <a:lstStyle/>
        <a:p>
          <a:endParaRPr lang="fr-FR"/>
        </a:p>
      </dgm:t>
    </dgm:pt>
    <dgm:pt modelId="{3904C028-3312-4693-8383-4D473F3B6DA6}" type="pres">
      <dgm:prSet presAssocID="{DCDCA3B2-5DCE-483B-9D08-30599C307AEF}" presName="child2group" presStyleCnt="0"/>
      <dgm:spPr/>
    </dgm:pt>
    <dgm:pt modelId="{9EC8729E-59DB-448B-A81D-ABFED8E85F08}" type="pres">
      <dgm:prSet presAssocID="{DCDCA3B2-5DCE-483B-9D08-30599C307AEF}" presName="child2" presStyleLbl="bgAcc1" presStyleIdx="1" presStyleCnt="4" custLinFactNeighborX="10621" custLinFactNeighborY="0"/>
      <dgm:spPr/>
      <dgm:t>
        <a:bodyPr/>
        <a:lstStyle/>
        <a:p>
          <a:endParaRPr lang="fr-FR"/>
        </a:p>
      </dgm:t>
    </dgm:pt>
    <dgm:pt modelId="{2091FC94-407B-452B-8DE6-55EC221C5880}" type="pres">
      <dgm:prSet presAssocID="{DCDCA3B2-5DCE-483B-9D08-30599C307AEF}" presName="child2Text" presStyleLbl="bgAcc1" presStyleIdx="1" presStyleCnt="4">
        <dgm:presLayoutVars>
          <dgm:bulletEnabled val="1"/>
        </dgm:presLayoutVars>
      </dgm:prSet>
      <dgm:spPr/>
      <dgm:t>
        <a:bodyPr/>
        <a:lstStyle/>
        <a:p>
          <a:endParaRPr lang="fr-FR"/>
        </a:p>
      </dgm:t>
    </dgm:pt>
    <dgm:pt modelId="{1B359730-B34B-449D-9A7C-D638DE9AF2A8}" type="pres">
      <dgm:prSet presAssocID="{DCDCA3B2-5DCE-483B-9D08-30599C307AEF}" presName="child3group" presStyleCnt="0"/>
      <dgm:spPr/>
    </dgm:pt>
    <dgm:pt modelId="{72431A62-1F4D-4098-92D4-C71BCD0A167C}" type="pres">
      <dgm:prSet presAssocID="{DCDCA3B2-5DCE-483B-9D08-30599C307AEF}" presName="child3" presStyleLbl="bgAcc1" presStyleIdx="2" presStyleCnt="4" custScaleY="141154" custLinFactNeighborX="26041" custLinFactNeighborY="-52098"/>
      <dgm:spPr/>
      <dgm:t>
        <a:bodyPr/>
        <a:lstStyle/>
        <a:p>
          <a:endParaRPr lang="fr-FR"/>
        </a:p>
      </dgm:t>
    </dgm:pt>
    <dgm:pt modelId="{A4EC697A-E885-46E2-8C59-ED95522753CE}" type="pres">
      <dgm:prSet presAssocID="{DCDCA3B2-5DCE-483B-9D08-30599C307AEF}" presName="child3Text" presStyleLbl="bgAcc1" presStyleIdx="2" presStyleCnt="4">
        <dgm:presLayoutVars>
          <dgm:bulletEnabled val="1"/>
        </dgm:presLayoutVars>
      </dgm:prSet>
      <dgm:spPr/>
      <dgm:t>
        <a:bodyPr/>
        <a:lstStyle/>
        <a:p>
          <a:endParaRPr lang="fr-FR"/>
        </a:p>
      </dgm:t>
    </dgm:pt>
    <dgm:pt modelId="{A415A196-1E88-4FBC-9BF9-9DA1F2F29ADF}" type="pres">
      <dgm:prSet presAssocID="{DCDCA3B2-5DCE-483B-9D08-30599C307AEF}" presName="child4group" presStyleCnt="0"/>
      <dgm:spPr/>
    </dgm:pt>
    <dgm:pt modelId="{CE5449DE-AB98-4655-8836-285047A614C7}" type="pres">
      <dgm:prSet presAssocID="{DCDCA3B2-5DCE-483B-9D08-30599C307AEF}" presName="child4" presStyleLbl="bgAcc1" presStyleIdx="3" presStyleCnt="4" custLinFactNeighborX="-19862" custLinFactNeighborY="-41614"/>
      <dgm:spPr/>
      <dgm:t>
        <a:bodyPr/>
        <a:lstStyle/>
        <a:p>
          <a:endParaRPr lang="fr-FR"/>
        </a:p>
      </dgm:t>
    </dgm:pt>
    <dgm:pt modelId="{F5D414CD-00AA-42F0-BB27-99FF7162B2BB}" type="pres">
      <dgm:prSet presAssocID="{DCDCA3B2-5DCE-483B-9D08-30599C307AEF}" presName="child4Text" presStyleLbl="bgAcc1" presStyleIdx="3" presStyleCnt="4">
        <dgm:presLayoutVars>
          <dgm:bulletEnabled val="1"/>
        </dgm:presLayoutVars>
      </dgm:prSet>
      <dgm:spPr/>
      <dgm:t>
        <a:bodyPr/>
        <a:lstStyle/>
        <a:p>
          <a:endParaRPr lang="fr-FR"/>
        </a:p>
      </dgm:t>
    </dgm:pt>
    <dgm:pt modelId="{5C08EB60-FA04-4AFC-98D5-0439052C2C04}" type="pres">
      <dgm:prSet presAssocID="{DCDCA3B2-5DCE-483B-9D08-30599C307AEF}" presName="childPlaceholder" presStyleCnt="0"/>
      <dgm:spPr/>
    </dgm:pt>
    <dgm:pt modelId="{3ED39EF7-F687-4068-9823-FE36EBE7A0C6}" type="pres">
      <dgm:prSet presAssocID="{DCDCA3B2-5DCE-483B-9D08-30599C307AEF}" presName="circle" presStyleCnt="0"/>
      <dgm:spPr/>
    </dgm:pt>
    <dgm:pt modelId="{B30F3492-78A1-4637-AE40-AC2C92E40227}" type="pres">
      <dgm:prSet presAssocID="{DCDCA3B2-5DCE-483B-9D08-30599C307AEF}" presName="quadrant1" presStyleLbl="node1" presStyleIdx="0" presStyleCnt="4">
        <dgm:presLayoutVars>
          <dgm:chMax val="1"/>
          <dgm:bulletEnabled val="1"/>
        </dgm:presLayoutVars>
      </dgm:prSet>
      <dgm:spPr/>
      <dgm:t>
        <a:bodyPr/>
        <a:lstStyle/>
        <a:p>
          <a:endParaRPr lang="fr-FR"/>
        </a:p>
      </dgm:t>
    </dgm:pt>
    <dgm:pt modelId="{D11F4516-7775-444B-B4E5-1EA9B2587967}" type="pres">
      <dgm:prSet presAssocID="{DCDCA3B2-5DCE-483B-9D08-30599C307AEF}" presName="quadrant2" presStyleLbl="node1" presStyleIdx="1" presStyleCnt="4">
        <dgm:presLayoutVars>
          <dgm:chMax val="1"/>
          <dgm:bulletEnabled val="1"/>
        </dgm:presLayoutVars>
      </dgm:prSet>
      <dgm:spPr/>
      <dgm:t>
        <a:bodyPr/>
        <a:lstStyle/>
        <a:p>
          <a:endParaRPr lang="fr-FR"/>
        </a:p>
      </dgm:t>
    </dgm:pt>
    <dgm:pt modelId="{CF338700-350B-4CC2-8EC8-548B11BF2A77}" type="pres">
      <dgm:prSet presAssocID="{DCDCA3B2-5DCE-483B-9D08-30599C307AEF}" presName="quadrant3" presStyleLbl="node1" presStyleIdx="2" presStyleCnt="4">
        <dgm:presLayoutVars>
          <dgm:chMax val="1"/>
          <dgm:bulletEnabled val="1"/>
        </dgm:presLayoutVars>
      </dgm:prSet>
      <dgm:spPr/>
      <dgm:t>
        <a:bodyPr/>
        <a:lstStyle/>
        <a:p>
          <a:endParaRPr lang="fr-FR"/>
        </a:p>
      </dgm:t>
    </dgm:pt>
    <dgm:pt modelId="{956FB807-7C94-488E-B09F-0660B3762EC4}" type="pres">
      <dgm:prSet presAssocID="{DCDCA3B2-5DCE-483B-9D08-30599C307AEF}" presName="quadrant4" presStyleLbl="node1" presStyleIdx="3" presStyleCnt="4">
        <dgm:presLayoutVars>
          <dgm:chMax val="1"/>
          <dgm:bulletEnabled val="1"/>
        </dgm:presLayoutVars>
      </dgm:prSet>
      <dgm:spPr/>
      <dgm:t>
        <a:bodyPr/>
        <a:lstStyle/>
        <a:p>
          <a:endParaRPr lang="fr-FR"/>
        </a:p>
      </dgm:t>
    </dgm:pt>
    <dgm:pt modelId="{26985FED-BD1D-450D-9073-F878B6A129AB}" type="pres">
      <dgm:prSet presAssocID="{DCDCA3B2-5DCE-483B-9D08-30599C307AEF}" presName="quadrantPlaceholder" presStyleCnt="0"/>
      <dgm:spPr/>
    </dgm:pt>
    <dgm:pt modelId="{E22F688E-9730-4879-BEC5-1D498DFBD986}" type="pres">
      <dgm:prSet presAssocID="{DCDCA3B2-5DCE-483B-9D08-30599C307AEF}" presName="center1" presStyleLbl="fgShp" presStyleIdx="0" presStyleCnt="2"/>
      <dgm:spPr/>
    </dgm:pt>
    <dgm:pt modelId="{66344841-6AC0-4A2A-A845-767726197A5E}" type="pres">
      <dgm:prSet presAssocID="{DCDCA3B2-5DCE-483B-9D08-30599C307AEF}" presName="center2" presStyleLbl="fgShp" presStyleIdx="1" presStyleCnt="2"/>
      <dgm:spPr/>
    </dgm:pt>
  </dgm:ptLst>
  <dgm:cxnLst>
    <dgm:cxn modelId="{5E2D7C9E-85E7-4338-9FF1-565DF35DDEE8}" srcId="{CDAD11A7-1D4E-4629-AC22-11D5DB269CA5}" destId="{A90F0EC2-AA02-4842-977C-656B5A790489}" srcOrd="0" destOrd="0" parTransId="{6BD9D919-0457-400C-A9D7-8B7640886EEC}" sibTransId="{929B5090-96A3-482F-8327-81A916DAD8AD}"/>
    <dgm:cxn modelId="{74C6DA85-39A2-43F4-A431-907605BE3884}" srcId="{903F7190-E900-450E-BE16-88EDE32A8736}" destId="{364E2511-1B64-4C41-A198-C3935AFFCB7A}" srcOrd="0" destOrd="0" parTransId="{FE60CF52-6E72-4E63-A00B-32EFFD28BEFB}" sibTransId="{B3C0491A-5FCB-4300-856D-80BE17367333}"/>
    <dgm:cxn modelId="{7389AD6D-15F4-4CAF-B424-1600292D00C8}" type="presOf" srcId="{364E2511-1B64-4C41-A198-C3935AFFCB7A}" destId="{9EC8729E-59DB-448B-A81D-ABFED8E85F08}" srcOrd="0" destOrd="0" presId="urn:microsoft.com/office/officeart/2005/8/layout/cycle4"/>
    <dgm:cxn modelId="{0D90305B-289A-4D58-86AE-732057DB01DE}" type="presOf" srcId="{19088BF9-0E81-44E0-8980-69DE3BDFE9A0}" destId="{1E9B93F6-8BAD-4B2A-94E4-588F16F9C57F}" srcOrd="0" destOrd="1" presId="urn:microsoft.com/office/officeart/2005/8/layout/cycle4"/>
    <dgm:cxn modelId="{8EE119AF-4028-4AAE-8350-8914586D5BA9}" type="presOf" srcId="{BE98EBB2-F1A5-4DF3-8690-02C7CF860011}" destId="{A4EC697A-E885-46E2-8C59-ED95522753CE}" srcOrd="1" destOrd="2" presId="urn:microsoft.com/office/officeart/2005/8/layout/cycle4"/>
    <dgm:cxn modelId="{63F2ED28-1AAE-45F7-9A0E-27607BC0298D}" type="presOf" srcId="{BF2A529B-EC43-44E2-80E4-C850CDB395F9}" destId="{F5D414CD-00AA-42F0-BB27-99FF7162B2BB}" srcOrd="1" destOrd="0" presId="urn:microsoft.com/office/officeart/2005/8/layout/cycle4"/>
    <dgm:cxn modelId="{60EA3D91-A412-4A57-A63C-BB48BDF5BCC1}" type="presOf" srcId="{707C3DE5-FB6C-44FC-B916-DA129CA7959C}" destId="{72431A62-1F4D-4098-92D4-C71BCD0A167C}" srcOrd="0" destOrd="1" presId="urn:microsoft.com/office/officeart/2005/8/layout/cycle4"/>
    <dgm:cxn modelId="{47320ADF-D098-4D59-8D40-A2724EB22E1B}" srcId="{FAB7A86A-387E-4C6C-8C5E-721F724B45F4}" destId="{707C3DE5-FB6C-44FC-B916-DA129CA7959C}" srcOrd="1" destOrd="0" parTransId="{B3C76FDB-EFD2-40D5-8C16-B197EAEAA1CC}" sibTransId="{90396CD3-1442-4E89-8E78-78C617676260}"/>
    <dgm:cxn modelId="{E2D6090F-68A7-4FEF-B211-CE3ECD17E902}" type="presOf" srcId="{19088BF9-0E81-44E0-8980-69DE3BDFE9A0}" destId="{3007B6AB-D05E-43D3-8B8E-9773ED321F2B}" srcOrd="1" destOrd="1" presId="urn:microsoft.com/office/officeart/2005/8/layout/cycle4"/>
    <dgm:cxn modelId="{75954FBA-2B53-4CB9-923A-C182BA88407E}" type="presOf" srcId="{707C3DE5-FB6C-44FC-B916-DA129CA7959C}" destId="{A4EC697A-E885-46E2-8C59-ED95522753CE}" srcOrd="1" destOrd="1" presId="urn:microsoft.com/office/officeart/2005/8/layout/cycle4"/>
    <dgm:cxn modelId="{0A97E35E-1C7F-4FD8-B2CC-374D0B2AA06C}" srcId="{DCDCA3B2-5DCE-483B-9D08-30599C307AEF}" destId="{EF273D57-6128-4A2A-A63E-3327E3A74B45}" srcOrd="3" destOrd="0" parTransId="{EB51BD59-623A-4813-BEBE-E89EEDA83EBB}" sibTransId="{35835CE1-1BB5-48E5-A573-BCEB076177CB}"/>
    <dgm:cxn modelId="{DB94F1AA-3C28-4859-8D25-3F67A7504284}" srcId="{DCDCA3B2-5DCE-483B-9D08-30599C307AEF}" destId="{903F7190-E900-450E-BE16-88EDE32A8736}" srcOrd="1" destOrd="0" parTransId="{6C693033-2D80-4A9B-A7F2-18DAA378B024}" sibTransId="{A7A4244C-BF8B-4831-A42F-3B9A648EFB96}"/>
    <dgm:cxn modelId="{F050BE00-F22E-4412-8281-4D696C3BAEE7}" type="presOf" srcId="{BF2A529B-EC43-44E2-80E4-C850CDB395F9}" destId="{CE5449DE-AB98-4655-8836-285047A614C7}" srcOrd="0" destOrd="0" presId="urn:microsoft.com/office/officeart/2005/8/layout/cycle4"/>
    <dgm:cxn modelId="{E2AAA6E3-992D-4CCE-9F03-9D680F4131D5}" type="presOf" srcId="{A90F0EC2-AA02-4842-977C-656B5A790489}" destId="{3007B6AB-D05E-43D3-8B8E-9773ED321F2B}" srcOrd="1" destOrd="0" presId="urn:microsoft.com/office/officeart/2005/8/layout/cycle4"/>
    <dgm:cxn modelId="{3784CFC1-89E8-48D3-9D15-4A701C7CC9C8}" srcId="{EF273D57-6128-4A2A-A63E-3327E3A74B45}" destId="{BF2A529B-EC43-44E2-80E4-C850CDB395F9}" srcOrd="0" destOrd="0" parTransId="{E442FDD4-55F5-4416-994B-2728F2082F4A}" sibTransId="{AC30464B-6DD6-41B6-8DA3-9BDE5D4BB1FB}"/>
    <dgm:cxn modelId="{9885E9C0-BB05-497A-BC65-A6CF28006D91}" type="presOf" srcId="{364E2511-1B64-4C41-A198-C3935AFFCB7A}" destId="{2091FC94-407B-452B-8DE6-55EC221C5880}" srcOrd="1" destOrd="0" presId="urn:microsoft.com/office/officeart/2005/8/layout/cycle4"/>
    <dgm:cxn modelId="{EBC8C0CE-7CC9-4949-8F62-196964B0AE2C}" srcId="{CDAD11A7-1D4E-4629-AC22-11D5DB269CA5}" destId="{19088BF9-0E81-44E0-8980-69DE3BDFE9A0}" srcOrd="1" destOrd="0" parTransId="{9568A94A-7A6C-46BB-8F82-4EB4A02D0C1B}" sibTransId="{B8BC8583-A883-4FAB-BDA7-9CC5F1DF81EF}"/>
    <dgm:cxn modelId="{EE19826A-32B0-43CC-8238-DA803AB12BF0}" srcId="{DCDCA3B2-5DCE-483B-9D08-30599C307AEF}" destId="{CDAD11A7-1D4E-4629-AC22-11D5DB269CA5}" srcOrd="0" destOrd="0" parTransId="{E0A68E65-DB09-4B43-99FC-0F123E61D148}" sibTransId="{308B5E22-029C-4833-A4E6-A3184A768BFA}"/>
    <dgm:cxn modelId="{600D6952-1B1F-498C-80C5-B0043F030C18}" type="presOf" srcId="{A90F0EC2-AA02-4842-977C-656B5A790489}" destId="{1E9B93F6-8BAD-4B2A-94E4-588F16F9C57F}" srcOrd="0" destOrd="0" presId="urn:microsoft.com/office/officeart/2005/8/layout/cycle4"/>
    <dgm:cxn modelId="{89B99583-6504-4AF2-A345-D8D772151199}" type="presOf" srcId="{EF273D57-6128-4A2A-A63E-3327E3A74B45}" destId="{956FB807-7C94-488E-B09F-0660B3762EC4}" srcOrd="0" destOrd="0" presId="urn:microsoft.com/office/officeart/2005/8/layout/cycle4"/>
    <dgm:cxn modelId="{4C148370-3FE7-4BA4-B171-3FE56A835484}" srcId="{FAB7A86A-387E-4C6C-8C5E-721F724B45F4}" destId="{BE98EBB2-F1A5-4DF3-8690-02C7CF860011}" srcOrd="2" destOrd="0" parTransId="{27861E31-D224-48B9-9B62-71BB83690310}" sibTransId="{93FE92EA-3B53-4668-A95B-B2D151BE7DA4}"/>
    <dgm:cxn modelId="{764132AC-CA9B-498D-8D59-C679958EC89D}" type="presOf" srcId="{07D51377-0C08-46D7-86D6-C0B6F16B0189}" destId="{72431A62-1F4D-4098-92D4-C71BCD0A167C}" srcOrd="0" destOrd="0" presId="urn:microsoft.com/office/officeart/2005/8/layout/cycle4"/>
    <dgm:cxn modelId="{A97F2548-7AE3-4C8D-80B8-8F5D5DF312B2}" srcId="{FAB7A86A-387E-4C6C-8C5E-721F724B45F4}" destId="{07D51377-0C08-46D7-86D6-C0B6F16B0189}" srcOrd="0" destOrd="0" parTransId="{34ABD5CC-7DCB-4533-A488-279FF5566718}" sibTransId="{30CD662F-7893-42BF-A6DA-C649CCBB796C}"/>
    <dgm:cxn modelId="{4E2F9F87-7368-4698-94B9-29435ECD16B2}" type="presOf" srcId="{FAB7A86A-387E-4C6C-8C5E-721F724B45F4}" destId="{CF338700-350B-4CC2-8EC8-548B11BF2A77}" srcOrd="0" destOrd="0" presId="urn:microsoft.com/office/officeart/2005/8/layout/cycle4"/>
    <dgm:cxn modelId="{ABC2F64C-237C-4775-9C2E-6652B3123098}" type="presOf" srcId="{DCDCA3B2-5DCE-483B-9D08-30599C307AEF}" destId="{0687402F-326D-43A8-97E2-7E90B2BA3E80}" srcOrd="0" destOrd="0" presId="urn:microsoft.com/office/officeart/2005/8/layout/cycle4"/>
    <dgm:cxn modelId="{DF9011AB-133C-4A7C-BBD5-5C03FA179C1A}" type="presOf" srcId="{903F7190-E900-450E-BE16-88EDE32A8736}" destId="{D11F4516-7775-444B-B4E5-1EA9B2587967}" srcOrd="0" destOrd="0" presId="urn:microsoft.com/office/officeart/2005/8/layout/cycle4"/>
    <dgm:cxn modelId="{5D686B38-7407-488D-BCDA-1FDE73A74933}" type="presOf" srcId="{CDAD11A7-1D4E-4629-AC22-11D5DB269CA5}" destId="{B30F3492-78A1-4637-AE40-AC2C92E40227}" srcOrd="0" destOrd="0" presId="urn:microsoft.com/office/officeart/2005/8/layout/cycle4"/>
    <dgm:cxn modelId="{CF00E362-526B-4BC3-BBE9-C6CCE253DDBD}" srcId="{DCDCA3B2-5DCE-483B-9D08-30599C307AEF}" destId="{FAB7A86A-387E-4C6C-8C5E-721F724B45F4}" srcOrd="2" destOrd="0" parTransId="{8D939FED-CDA5-41E7-9ED2-4C53F1E3BE76}" sibTransId="{0F8B6D0C-AF51-4E66-8E98-28098BA5D291}"/>
    <dgm:cxn modelId="{4F454841-6DAE-4647-94C1-8ECA220C1FFD}" type="presOf" srcId="{BE98EBB2-F1A5-4DF3-8690-02C7CF860011}" destId="{72431A62-1F4D-4098-92D4-C71BCD0A167C}" srcOrd="0" destOrd="2" presId="urn:microsoft.com/office/officeart/2005/8/layout/cycle4"/>
    <dgm:cxn modelId="{405357B1-222B-4EEC-A51E-C8817AE6D2BB}" type="presOf" srcId="{07D51377-0C08-46D7-86D6-C0B6F16B0189}" destId="{A4EC697A-E885-46E2-8C59-ED95522753CE}" srcOrd="1" destOrd="0" presId="urn:microsoft.com/office/officeart/2005/8/layout/cycle4"/>
    <dgm:cxn modelId="{C2A9E805-DE37-47A3-83BA-0D541CED7361}" type="presParOf" srcId="{0687402F-326D-43A8-97E2-7E90B2BA3E80}" destId="{EB28F7C5-F29C-4EE3-8742-C524B7AF76D0}" srcOrd="0" destOrd="0" presId="urn:microsoft.com/office/officeart/2005/8/layout/cycle4"/>
    <dgm:cxn modelId="{F3E360C2-1A70-4188-B995-694D2000440B}" type="presParOf" srcId="{EB28F7C5-F29C-4EE3-8742-C524B7AF76D0}" destId="{6B2EFA96-32C4-4580-B2E0-0FFDC486C7AA}" srcOrd="0" destOrd="0" presId="urn:microsoft.com/office/officeart/2005/8/layout/cycle4"/>
    <dgm:cxn modelId="{A4DF035E-B9D5-4C5D-8E76-703CE85F6F4B}" type="presParOf" srcId="{6B2EFA96-32C4-4580-B2E0-0FFDC486C7AA}" destId="{1E9B93F6-8BAD-4B2A-94E4-588F16F9C57F}" srcOrd="0" destOrd="0" presId="urn:microsoft.com/office/officeart/2005/8/layout/cycle4"/>
    <dgm:cxn modelId="{F55A3696-9C46-43A9-8D1F-390E0E0EB515}" type="presParOf" srcId="{6B2EFA96-32C4-4580-B2E0-0FFDC486C7AA}" destId="{3007B6AB-D05E-43D3-8B8E-9773ED321F2B}" srcOrd="1" destOrd="0" presId="urn:microsoft.com/office/officeart/2005/8/layout/cycle4"/>
    <dgm:cxn modelId="{319FB17D-4A7B-4DE7-ABEA-CF7F37DD34FD}" type="presParOf" srcId="{EB28F7C5-F29C-4EE3-8742-C524B7AF76D0}" destId="{3904C028-3312-4693-8383-4D473F3B6DA6}" srcOrd="1" destOrd="0" presId="urn:microsoft.com/office/officeart/2005/8/layout/cycle4"/>
    <dgm:cxn modelId="{016159AB-3A15-44BE-8F0D-1BF5DE258F77}" type="presParOf" srcId="{3904C028-3312-4693-8383-4D473F3B6DA6}" destId="{9EC8729E-59DB-448B-A81D-ABFED8E85F08}" srcOrd="0" destOrd="0" presId="urn:microsoft.com/office/officeart/2005/8/layout/cycle4"/>
    <dgm:cxn modelId="{28968CB8-73DB-48D9-A3A1-CE18F38FD0EA}" type="presParOf" srcId="{3904C028-3312-4693-8383-4D473F3B6DA6}" destId="{2091FC94-407B-452B-8DE6-55EC221C5880}" srcOrd="1" destOrd="0" presId="urn:microsoft.com/office/officeart/2005/8/layout/cycle4"/>
    <dgm:cxn modelId="{AADFB86A-EA5A-4082-B7A2-A15760919773}" type="presParOf" srcId="{EB28F7C5-F29C-4EE3-8742-C524B7AF76D0}" destId="{1B359730-B34B-449D-9A7C-D638DE9AF2A8}" srcOrd="2" destOrd="0" presId="urn:microsoft.com/office/officeart/2005/8/layout/cycle4"/>
    <dgm:cxn modelId="{22795B43-3897-4D98-B732-FE2025ED5285}" type="presParOf" srcId="{1B359730-B34B-449D-9A7C-D638DE9AF2A8}" destId="{72431A62-1F4D-4098-92D4-C71BCD0A167C}" srcOrd="0" destOrd="0" presId="urn:microsoft.com/office/officeart/2005/8/layout/cycle4"/>
    <dgm:cxn modelId="{2294BB69-C789-4D25-94C9-5EC9FFC30854}" type="presParOf" srcId="{1B359730-B34B-449D-9A7C-D638DE9AF2A8}" destId="{A4EC697A-E885-46E2-8C59-ED95522753CE}" srcOrd="1" destOrd="0" presId="urn:microsoft.com/office/officeart/2005/8/layout/cycle4"/>
    <dgm:cxn modelId="{6B1BF3AB-5B36-47D5-A631-EBA83326740A}" type="presParOf" srcId="{EB28F7C5-F29C-4EE3-8742-C524B7AF76D0}" destId="{A415A196-1E88-4FBC-9BF9-9DA1F2F29ADF}" srcOrd="3" destOrd="0" presId="urn:microsoft.com/office/officeart/2005/8/layout/cycle4"/>
    <dgm:cxn modelId="{19A991A6-E014-4CA9-BE44-EA4DA1238D4C}" type="presParOf" srcId="{A415A196-1E88-4FBC-9BF9-9DA1F2F29ADF}" destId="{CE5449DE-AB98-4655-8836-285047A614C7}" srcOrd="0" destOrd="0" presId="urn:microsoft.com/office/officeart/2005/8/layout/cycle4"/>
    <dgm:cxn modelId="{3E86DB91-17F8-489F-ADE1-EFD0649D445A}" type="presParOf" srcId="{A415A196-1E88-4FBC-9BF9-9DA1F2F29ADF}" destId="{F5D414CD-00AA-42F0-BB27-99FF7162B2BB}" srcOrd="1" destOrd="0" presId="urn:microsoft.com/office/officeart/2005/8/layout/cycle4"/>
    <dgm:cxn modelId="{EB9370EB-A6A1-42A1-ACF1-5F28826D2E13}" type="presParOf" srcId="{EB28F7C5-F29C-4EE3-8742-C524B7AF76D0}" destId="{5C08EB60-FA04-4AFC-98D5-0439052C2C04}" srcOrd="4" destOrd="0" presId="urn:microsoft.com/office/officeart/2005/8/layout/cycle4"/>
    <dgm:cxn modelId="{59BCC408-ACD1-41C8-A964-AF1685FE2EB3}" type="presParOf" srcId="{0687402F-326D-43A8-97E2-7E90B2BA3E80}" destId="{3ED39EF7-F687-4068-9823-FE36EBE7A0C6}" srcOrd="1" destOrd="0" presId="urn:microsoft.com/office/officeart/2005/8/layout/cycle4"/>
    <dgm:cxn modelId="{461AA4DD-DF94-488B-A5A2-A5E9968290D7}" type="presParOf" srcId="{3ED39EF7-F687-4068-9823-FE36EBE7A0C6}" destId="{B30F3492-78A1-4637-AE40-AC2C92E40227}" srcOrd="0" destOrd="0" presId="urn:microsoft.com/office/officeart/2005/8/layout/cycle4"/>
    <dgm:cxn modelId="{04376FEE-7757-4F88-ABA6-C2A40C75A5C5}" type="presParOf" srcId="{3ED39EF7-F687-4068-9823-FE36EBE7A0C6}" destId="{D11F4516-7775-444B-B4E5-1EA9B2587967}" srcOrd="1" destOrd="0" presId="urn:microsoft.com/office/officeart/2005/8/layout/cycle4"/>
    <dgm:cxn modelId="{423B72C1-E2A1-48CB-860E-087DD8AE88BC}" type="presParOf" srcId="{3ED39EF7-F687-4068-9823-FE36EBE7A0C6}" destId="{CF338700-350B-4CC2-8EC8-548B11BF2A77}" srcOrd="2" destOrd="0" presId="urn:microsoft.com/office/officeart/2005/8/layout/cycle4"/>
    <dgm:cxn modelId="{8383D8E3-0BB8-42E6-B91A-E188538B9810}" type="presParOf" srcId="{3ED39EF7-F687-4068-9823-FE36EBE7A0C6}" destId="{956FB807-7C94-488E-B09F-0660B3762EC4}" srcOrd="3" destOrd="0" presId="urn:microsoft.com/office/officeart/2005/8/layout/cycle4"/>
    <dgm:cxn modelId="{93B2FB64-B69C-4189-A25C-3FEE29885089}" type="presParOf" srcId="{3ED39EF7-F687-4068-9823-FE36EBE7A0C6}" destId="{26985FED-BD1D-450D-9073-F878B6A129AB}" srcOrd="4" destOrd="0" presId="urn:microsoft.com/office/officeart/2005/8/layout/cycle4"/>
    <dgm:cxn modelId="{E589B108-856B-4528-87CE-B1A9ABF135BF}" type="presParOf" srcId="{0687402F-326D-43A8-97E2-7E90B2BA3E80}" destId="{E22F688E-9730-4879-BEC5-1D498DFBD986}" srcOrd="2" destOrd="0" presId="urn:microsoft.com/office/officeart/2005/8/layout/cycle4"/>
    <dgm:cxn modelId="{41190B3C-12E9-400C-8D62-25003D196C91}" type="presParOf" srcId="{0687402F-326D-43A8-97E2-7E90B2BA3E80}" destId="{66344841-6AC0-4A2A-A845-767726197A5E}"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31A62-1F4D-4098-92D4-C71BCD0A167C}">
      <dsp:nvSpPr>
        <dsp:cNvPr id="0" name=""/>
        <dsp:cNvSpPr/>
      </dsp:nvSpPr>
      <dsp:spPr>
        <a:xfrm>
          <a:off x="5476041" y="2195572"/>
          <a:ext cx="2515170" cy="22997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57150" lvl="1" indent="-57150" algn="ctr" defTabSz="355600">
            <a:lnSpc>
              <a:spcPct val="90000"/>
            </a:lnSpc>
            <a:spcBef>
              <a:spcPct val="0"/>
            </a:spcBef>
            <a:spcAft>
              <a:spcPct val="15000"/>
            </a:spcAft>
            <a:buChar char="••"/>
          </a:pPr>
          <a:r>
            <a:rPr lang="fr-FR" sz="800" kern="1200" dirty="0"/>
            <a:t>Rassemblant des jeunes de milieux sociaux et d’origines différentes, le sport scolaire représente un instrument privilégié pour lutter contre toutes les formes </a:t>
          </a:r>
          <a:r>
            <a:rPr lang="fr-FR" sz="800" kern="1200" dirty="0">
              <a:solidFill>
                <a:schemeClr val="tx1"/>
              </a:solidFill>
            </a:rPr>
            <a:t>de discriminations. Il favorise ainsi le vivre </a:t>
          </a:r>
          <a:r>
            <a:rPr lang="fr-FR" sz="800" i="1" kern="1200" dirty="0">
              <a:solidFill>
                <a:schemeClr val="tx1"/>
              </a:solidFill>
            </a:rPr>
            <a:t>et le réussir </a:t>
          </a:r>
          <a:r>
            <a:rPr lang="fr-FR" sz="800" kern="1200" dirty="0">
              <a:solidFill>
                <a:schemeClr val="tx1"/>
              </a:solidFill>
            </a:rPr>
            <a:t>ensemble autour des valeurs de l’école de la République.</a:t>
          </a:r>
        </a:p>
        <a:p>
          <a:pPr marL="57150" lvl="1" indent="-57150" algn="l" defTabSz="355600">
            <a:lnSpc>
              <a:spcPct val="90000"/>
            </a:lnSpc>
            <a:spcBef>
              <a:spcPct val="0"/>
            </a:spcBef>
            <a:spcAft>
              <a:spcPct val="15000"/>
            </a:spcAft>
            <a:buChar char="••"/>
          </a:pPr>
          <a:endParaRPr lang="fr-FR" sz="800" kern="1200" dirty="0"/>
        </a:p>
        <a:p>
          <a:pPr marL="57150" lvl="1" indent="-57150" algn="l" defTabSz="355600">
            <a:lnSpc>
              <a:spcPct val="90000"/>
            </a:lnSpc>
            <a:spcBef>
              <a:spcPct val="0"/>
            </a:spcBef>
            <a:spcAft>
              <a:spcPct val="15000"/>
            </a:spcAft>
            <a:buChar char="••"/>
          </a:pPr>
          <a:endParaRPr lang="fr-FR" sz="800" kern="1200" dirty="0"/>
        </a:p>
      </dsp:txBody>
      <dsp:txXfrm>
        <a:off x="6281110" y="2821032"/>
        <a:ext cx="1659583" cy="1623788"/>
      </dsp:txXfrm>
    </dsp:sp>
    <dsp:sp modelId="{CE5449DE-AB98-4655-8836-285047A614C7}">
      <dsp:nvSpPr>
        <dsp:cNvPr id="0" name=""/>
        <dsp:cNvSpPr/>
      </dsp:nvSpPr>
      <dsp:spPr>
        <a:xfrm>
          <a:off x="217804" y="2701637"/>
          <a:ext cx="2515170" cy="1629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57150" lvl="1" indent="-57150" algn="l" defTabSz="355600">
            <a:lnSpc>
              <a:spcPct val="90000"/>
            </a:lnSpc>
            <a:spcBef>
              <a:spcPct val="0"/>
            </a:spcBef>
            <a:spcAft>
              <a:spcPct val="15000"/>
            </a:spcAft>
            <a:buChar char="••"/>
          </a:pPr>
          <a:r>
            <a:rPr lang="fr-FR" sz="800" kern="1200" dirty="0"/>
            <a:t>Participant à l’action publique sur les questions de santé, le sport scolaire contribue à promouvoir une qualité de vie dès le plus jeune âge intégrant la pratique régulière d’activités physiques sportives et artistiques. </a:t>
          </a:r>
        </a:p>
      </dsp:txBody>
      <dsp:txXfrm>
        <a:off x="253594" y="3144742"/>
        <a:ext cx="1689039" cy="1150365"/>
      </dsp:txXfrm>
    </dsp:sp>
    <dsp:sp modelId="{9EC8729E-59DB-448B-A81D-ABFED8E85F08}">
      <dsp:nvSpPr>
        <dsp:cNvPr id="0" name=""/>
        <dsp:cNvSpPr/>
      </dsp:nvSpPr>
      <dsp:spPr>
        <a:xfrm>
          <a:off x="5088202" y="-82540"/>
          <a:ext cx="2515170" cy="1629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57150" lvl="1" indent="-57150" algn="l" defTabSz="355600">
            <a:lnSpc>
              <a:spcPct val="90000"/>
            </a:lnSpc>
            <a:spcBef>
              <a:spcPct val="0"/>
            </a:spcBef>
            <a:spcAft>
              <a:spcPct val="15000"/>
            </a:spcAft>
            <a:buChar char="••"/>
          </a:pPr>
          <a:r>
            <a:rPr lang="fr-FR" sz="800" kern="1200" dirty="0"/>
            <a:t>Au sein du système éducatif, le sport scolaire contribue à une formation </a:t>
          </a:r>
          <a:r>
            <a:rPr lang="fr-FR" sz="800" kern="1200" dirty="0">
              <a:solidFill>
                <a:schemeClr val="tx1"/>
              </a:solidFill>
            </a:rPr>
            <a:t>équilibrée </a:t>
          </a:r>
          <a:r>
            <a:rPr lang="fr-FR" sz="800" i="1" kern="1200" dirty="0">
              <a:solidFill>
                <a:schemeClr val="tx1"/>
              </a:solidFill>
            </a:rPr>
            <a:t>et ambitieuse </a:t>
          </a:r>
          <a:r>
            <a:rPr lang="fr-FR" sz="800" kern="1200" dirty="0">
              <a:solidFill>
                <a:schemeClr val="tx1"/>
              </a:solidFill>
            </a:rPr>
            <a:t>pour tous les jeunes ayant adhéré à l’AS de l’établissement ainsi qu’à </a:t>
          </a:r>
          <a:r>
            <a:rPr lang="fr-FR" sz="800" kern="1200" dirty="0"/>
            <a:t>l’intégration et à la réussite scolaire..</a:t>
          </a:r>
        </a:p>
      </dsp:txBody>
      <dsp:txXfrm>
        <a:off x="5878543" y="-46750"/>
        <a:ext cx="1689039" cy="1150365"/>
      </dsp:txXfrm>
    </dsp:sp>
    <dsp:sp modelId="{1E9B93F6-8BAD-4B2A-94E4-588F16F9C57F}">
      <dsp:nvSpPr>
        <dsp:cNvPr id="0" name=""/>
        <dsp:cNvSpPr/>
      </dsp:nvSpPr>
      <dsp:spPr>
        <a:xfrm>
          <a:off x="418967" y="-42884"/>
          <a:ext cx="2515170" cy="15499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57150" lvl="1" indent="-57150" algn="l" defTabSz="355600">
            <a:lnSpc>
              <a:spcPct val="90000"/>
            </a:lnSpc>
            <a:spcBef>
              <a:spcPct val="0"/>
            </a:spcBef>
            <a:spcAft>
              <a:spcPct val="15000"/>
            </a:spcAft>
            <a:buChar char="••"/>
          </a:pPr>
          <a:r>
            <a:rPr lang="fr-FR" sz="800" kern="1200" dirty="0"/>
            <a:t>En tant que prolongement de l’EPS, le sport scolaire constitue un moyen d’apprentissage, de </a:t>
          </a:r>
          <a:r>
            <a:rPr lang="fr-FR" sz="800" kern="1200" dirty="0">
              <a:solidFill>
                <a:schemeClr val="tx1"/>
              </a:solidFill>
            </a:rPr>
            <a:t>préparation et de perfectionnement sportif et artistique pour </a:t>
          </a:r>
          <a:r>
            <a:rPr lang="fr-FR" sz="800" i="1" strike="noStrike" kern="1200" dirty="0">
              <a:solidFill>
                <a:schemeClr val="tx1"/>
              </a:solidFill>
            </a:rPr>
            <a:t>tous les élèves </a:t>
          </a:r>
          <a:r>
            <a:rPr lang="fr-FR" sz="800" i="1" strike="noStrike" kern="1200" dirty="0" err="1">
              <a:solidFill>
                <a:schemeClr val="tx1"/>
              </a:solidFill>
            </a:rPr>
            <a:t>engagé-es</a:t>
          </a:r>
          <a:r>
            <a:rPr lang="fr-FR" sz="800" i="1" strike="noStrike" kern="1200" dirty="0">
              <a:solidFill>
                <a:schemeClr val="tx1"/>
              </a:solidFill>
            </a:rPr>
            <a:t> </a:t>
          </a:r>
          <a:r>
            <a:rPr lang="fr-FR" sz="800" kern="1200" dirty="0">
              <a:solidFill>
                <a:schemeClr val="tx1"/>
              </a:solidFill>
            </a:rPr>
            <a:t> afin que chacun(e) puisse s’exprimer au mieux de ses potentialités. Il favorise le passage de la pratique sportive et artistique de l’école vers l’extérieur. </a:t>
          </a:r>
          <a:r>
            <a:rPr lang="fr-FR" sz="800" strike="noStrike" kern="1200" dirty="0">
              <a:solidFill>
                <a:schemeClr val="tx1"/>
              </a:solidFill>
            </a:rPr>
            <a:t>Il contribue à l’acquisition du socle commun de connaissance de compétence et de culture..</a:t>
          </a:r>
        </a:p>
        <a:p>
          <a:pPr marL="57150" lvl="1" indent="-57150" algn="l" defTabSz="355600">
            <a:lnSpc>
              <a:spcPct val="90000"/>
            </a:lnSpc>
            <a:spcBef>
              <a:spcPct val="0"/>
            </a:spcBef>
            <a:spcAft>
              <a:spcPct val="15000"/>
            </a:spcAft>
            <a:buChar char="••"/>
          </a:pPr>
          <a:r>
            <a:rPr lang="fr-FR" sz="800" i="1" kern="1200" dirty="0">
              <a:solidFill>
                <a:schemeClr val="tx1"/>
              </a:solidFill>
            </a:rPr>
            <a:t>Le sport scolaire doit permettre d’appréhender le spectacle </a:t>
          </a:r>
          <a:br>
            <a:rPr lang="fr-FR" sz="800" i="1" kern="1200" dirty="0">
              <a:solidFill>
                <a:schemeClr val="tx1"/>
              </a:solidFill>
            </a:rPr>
          </a:br>
          <a:r>
            <a:rPr lang="fr-FR" sz="800" i="1" kern="1200" dirty="0" smtClean="0">
              <a:solidFill>
                <a:schemeClr val="tx1"/>
              </a:solidFill>
            </a:rPr>
            <a:t>sportif et des arts corporels.</a:t>
          </a:r>
          <a:endParaRPr lang="fr-FR" sz="800" kern="1200" dirty="0">
            <a:solidFill>
              <a:schemeClr val="tx1"/>
            </a:solidFill>
          </a:endParaRPr>
        </a:p>
      </dsp:txBody>
      <dsp:txXfrm>
        <a:off x="453014" y="-8837"/>
        <a:ext cx="1692525" cy="1094366"/>
      </dsp:txXfrm>
    </dsp:sp>
    <dsp:sp modelId="{B30F3492-78A1-4637-AE40-AC2C92E40227}">
      <dsp:nvSpPr>
        <dsp:cNvPr id="0" name=""/>
        <dsp:cNvSpPr/>
      </dsp:nvSpPr>
      <dsp:spPr>
        <a:xfrm>
          <a:off x="1771295" y="375298"/>
          <a:ext cx="2204592" cy="220459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fr-FR" sz="2200" kern="1200" dirty="0"/>
            <a:t>Culturelle</a:t>
          </a:r>
        </a:p>
      </dsp:txBody>
      <dsp:txXfrm>
        <a:off x="2417005" y="1021008"/>
        <a:ext cx="1558882" cy="1558882"/>
      </dsp:txXfrm>
    </dsp:sp>
    <dsp:sp modelId="{D11F4516-7775-444B-B4E5-1EA9B2587967}">
      <dsp:nvSpPr>
        <dsp:cNvPr id="0" name=""/>
        <dsp:cNvSpPr/>
      </dsp:nvSpPr>
      <dsp:spPr>
        <a:xfrm rot="5400000">
          <a:off x="4077716" y="375298"/>
          <a:ext cx="2204592" cy="220459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fr-FR" sz="2200" kern="1200" dirty="0"/>
            <a:t>Educative</a:t>
          </a:r>
        </a:p>
      </dsp:txBody>
      <dsp:txXfrm rot="-5400000">
        <a:off x="4077716" y="1021008"/>
        <a:ext cx="1558882" cy="1558882"/>
      </dsp:txXfrm>
    </dsp:sp>
    <dsp:sp modelId="{CF338700-350B-4CC2-8EC8-548B11BF2A77}">
      <dsp:nvSpPr>
        <dsp:cNvPr id="0" name=""/>
        <dsp:cNvSpPr/>
      </dsp:nvSpPr>
      <dsp:spPr>
        <a:xfrm rot="10800000">
          <a:off x="4077716" y="2681719"/>
          <a:ext cx="2204592" cy="220459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fr-FR" sz="2200" kern="1200" dirty="0"/>
            <a:t>Sociétale</a:t>
          </a:r>
        </a:p>
      </dsp:txBody>
      <dsp:txXfrm rot="10800000">
        <a:off x="4077716" y="2681719"/>
        <a:ext cx="1558882" cy="1558882"/>
      </dsp:txXfrm>
    </dsp:sp>
    <dsp:sp modelId="{956FB807-7C94-488E-B09F-0660B3762EC4}">
      <dsp:nvSpPr>
        <dsp:cNvPr id="0" name=""/>
        <dsp:cNvSpPr/>
      </dsp:nvSpPr>
      <dsp:spPr>
        <a:xfrm rot="16200000">
          <a:off x="1771295" y="2681719"/>
          <a:ext cx="2204592" cy="220459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fr-FR" sz="2200" kern="1200" dirty="0"/>
            <a:t>Santé</a:t>
          </a:r>
        </a:p>
      </dsp:txBody>
      <dsp:txXfrm rot="5400000">
        <a:off x="2417005" y="2681719"/>
        <a:ext cx="1558882" cy="1558882"/>
      </dsp:txXfrm>
    </dsp:sp>
    <dsp:sp modelId="{E22F688E-9730-4879-BEC5-1D498DFBD986}">
      <dsp:nvSpPr>
        <dsp:cNvPr id="0" name=""/>
        <dsp:cNvSpPr/>
      </dsp:nvSpPr>
      <dsp:spPr>
        <a:xfrm>
          <a:off x="3646217" y="2172575"/>
          <a:ext cx="761169" cy="661886"/>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344841-6AC0-4A2A-A845-767726197A5E}">
      <dsp:nvSpPr>
        <dsp:cNvPr id="0" name=""/>
        <dsp:cNvSpPr/>
      </dsp:nvSpPr>
      <dsp:spPr>
        <a:xfrm rot="10800000">
          <a:off x="3646217" y="2427147"/>
          <a:ext cx="761169" cy="661886"/>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60D26F-D3D2-489D-8950-F1E5D662801D}" type="datetimeFigureOut">
              <a:rPr lang="fr-FR" smtClean="0"/>
              <a:t>07/09/2020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89C125-0BB1-4175-B009-FB7481322291}" type="slidenum">
              <a:rPr lang="fr-FR" smtClean="0"/>
              <a:t>‹N°›</a:t>
            </a:fld>
            <a:endParaRPr lang="fr-FR"/>
          </a:p>
        </p:txBody>
      </p:sp>
    </p:spTree>
    <p:extLst>
      <p:ext uri="{BB962C8B-B14F-4D97-AF65-F5344CB8AC3E}">
        <p14:creationId xmlns:p14="http://schemas.microsoft.com/office/powerpoint/2010/main" val="268949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896B2-72B4-4CC8-906F-1075F0E9E561}" type="datetimeFigureOut">
              <a:rPr lang="fr-FR" smtClean="0"/>
              <a:t>07/09/2020</a:t>
            </a:fld>
            <a:endParaRPr lang="fr-FR"/>
          </a:p>
        </p:txBody>
      </p:sp>
      <p:sp>
        <p:nvSpPr>
          <p:cNvPr id="4" name="Espace réservé de l'image des diapositives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B249A-ED6A-48A9-A4D0-C8ECF3F97FF6}" type="slidenum">
              <a:rPr lang="fr-FR" smtClean="0"/>
              <a:t>‹N°›</a:t>
            </a:fld>
            <a:endParaRPr lang="fr-FR"/>
          </a:p>
        </p:txBody>
      </p:sp>
    </p:spTree>
    <p:extLst>
      <p:ext uri="{BB962C8B-B14F-4D97-AF65-F5344CB8AC3E}">
        <p14:creationId xmlns:p14="http://schemas.microsoft.com/office/powerpoint/2010/main" val="110196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E9B249A-ED6A-48A9-A4D0-C8ECF3F97FF6}" type="slidenum">
              <a:rPr lang="fr-FR" smtClean="0"/>
              <a:t>1</a:t>
            </a:fld>
            <a:endParaRPr lang="fr-FR"/>
          </a:p>
        </p:txBody>
      </p:sp>
    </p:spTree>
    <p:extLst>
      <p:ext uri="{BB962C8B-B14F-4D97-AF65-F5344CB8AC3E}">
        <p14:creationId xmlns:p14="http://schemas.microsoft.com/office/powerpoint/2010/main" val="822384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Valo des compétences pour mieux s’orienter</a:t>
            </a:r>
          </a:p>
        </p:txBody>
      </p:sp>
      <p:sp>
        <p:nvSpPr>
          <p:cNvPr id="4" name="Espace réservé du numéro de diapositive 3"/>
          <p:cNvSpPr>
            <a:spLocks noGrp="1"/>
          </p:cNvSpPr>
          <p:nvPr>
            <p:ph type="sldNum" sz="quarter" idx="10"/>
          </p:nvPr>
        </p:nvSpPr>
        <p:spPr/>
        <p:txBody>
          <a:bodyPr/>
          <a:lstStyle/>
          <a:p>
            <a:fld id="{991FBF7E-AFA2-4821-AA6A-5BB6F2F5DBE3}" type="slidenum">
              <a:rPr lang="fr-FR" smtClean="0"/>
              <a:t>13</a:t>
            </a:fld>
            <a:endParaRPr lang="fr-FR"/>
          </a:p>
        </p:txBody>
      </p:sp>
    </p:spTree>
    <p:extLst>
      <p:ext uri="{BB962C8B-B14F-4D97-AF65-F5344CB8AC3E}">
        <p14:creationId xmlns:p14="http://schemas.microsoft.com/office/powerpoint/2010/main" val="3730293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mj-lt"/>
              <a:buNone/>
            </a:pPr>
            <a:endParaRPr lang="fr-FR" sz="1200" b="0" dirty="0"/>
          </a:p>
        </p:txBody>
      </p:sp>
      <p:sp>
        <p:nvSpPr>
          <p:cNvPr id="4" name="Espace réservé du numéro de diapositive 3"/>
          <p:cNvSpPr>
            <a:spLocks noGrp="1"/>
          </p:cNvSpPr>
          <p:nvPr>
            <p:ph type="sldNum" sz="quarter" idx="10"/>
          </p:nvPr>
        </p:nvSpPr>
        <p:spPr/>
        <p:txBody>
          <a:bodyPr/>
          <a:lstStyle/>
          <a:p>
            <a:fld id="{991FBF7E-AFA2-4821-AA6A-5BB6F2F5DBE3}" type="slidenum">
              <a:rPr lang="fr-FR" smtClean="0"/>
              <a:t>14</a:t>
            </a:fld>
            <a:endParaRPr lang="fr-FR"/>
          </a:p>
        </p:txBody>
      </p:sp>
    </p:spTree>
    <p:extLst>
      <p:ext uri="{BB962C8B-B14F-4D97-AF65-F5344CB8AC3E}">
        <p14:creationId xmlns:p14="http://schemas.microsoft.com/office/powerpoint/2010/main" val="2844737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a:p>
            <a:r>
              <a:rPr lang="fr-FR" dirty="0"/>
              <a:t>Génération 2024 et au-delà</a:t>
            </a:r>
          </a:p>
          <a:p>
            <a:endParaRPr lang="fr-FR" dirty="0"/>
          </a:p>
          <a:p>
            <a:r>
              <a:rPr lang="fr-FR" dirty="0"/>
              <a:t>De la génération responsable à la </a:t>
            </a:r>
          </a:p>
          <a:p>
            <a:endParaRPr lang="fr-FR" dirty="0"/>
          </a:p>
          <a:p>
            <a:endParaRPr lang="fr-FR" dirty="0"/>
          </a:p>
          <a:p>
            <a:r>
              <a:rPr lang="fr-FR" dirty="0"/>
              <a:t>De la responsabilité à la prise d’initiative</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De la génération responsable à la génération engagée durablement</a:t>
            </a:r>
          </a:p>
          <a:p>
            <a:endParaRPr lang="fr-FR" dirty="0"/>
          </a:p>
          <a:p>
            <a:endParaRPr lang="fr-FR" dirty="0"/>
          </a:p>
          <a:p>
            <a:r>
              <a:rPr lang="fr-FR" dirty="0"/>
              <a:t>Proposition: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a:solidFill>
                <a:srgbClr val="FFC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dirty="0">
                <a:solidFill>
                  <a:srgbClr val="FFC000"/>
                </a:solidFill>
              </a:rPr>
              <a:t>Pour une génération responsable et engagée</a:t>
            </a:r>
          </a:p>
          <a:p>
            <a:endParaRPr lang="fr-FR" dirty="0"/>
          </a:p>
          <a:p>
            <a:r>
              <a:rPr lang="fr-FR" dirty="0"/>
              <a:t>On efface le reste</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FE9B249A-ED6A-48A9-A4D0-C8ECF3F97FF6}" type="slidenum">
              <a:rPr lang="fr-FR" smtClean="0"/>
              <a:t>2</a:t>
            </a:fld>
            <a:endParaRPr lang="fr-FR"/>
          </a:p>
        </p:txBody>
      </p:sp>
    </p:spTree>
    <p:extLst>
      <p:ext uri="{BB962C8B-B14F-4D97-AF65-F5344CB8AC3E}">
        <p14:creationId xmlns:p14="http://schemas.microsoft.com/office/powerpoint/2010/main" val="3416530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Entre états, valeurs, thèmes de travail, territoires</a:t>
            </a:r>
          </a:p>
        </p:txBody>
      </p:sp>
      <p:sp>
        <p:nvSpPr>
          <p:cNvPr id="4" name="Espace réservé du numéro de diapositive 3"/>
          <p:cNvSpPr>
            <a:spLocks noGrp="1"/>
          </p:cNvSpPr>
          <p:nvPr>
            <p:ph type="sldNum" sz="quarter" idx="5"/>
          </p:nvPr>
        </p:nvSpPr>
        <p:spPr/>
        <p:txBody>
          <a:bodyPr/>
          <a:lstStyle/>
          <a:p>
            <a:fld id="{FE9B249A-ED6A-48A9-A4D0-C8ECF3F97FF6}" type="slidenum">
              <a:rPr lang="fr-FR" smtClean="0"/>
              <a:t>3</a:t>
            </a:fld>
            <a:endParaRPr lang="fr-FR"/>
          </a:p>
        </p:txBody>
      </p:sp>
    </p:spTree>
    <p:extLst>
      <p:ext uri="{BB962C8B-B14F-4D97-AF65-F5344CB8AC3E}">
        <p14:creationId xmlns:p14="http://schemas.microsoft.com/office/powerpoint/2010/main" val="4235314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E9B249A-ED6A-48A9-A4D0-C8ECF3F97FF6}" type="slidenum">
              <a:rPr lang="fr-FR" smtClean="0"/>
              <a:t>4</a:t>
            </a:fld>
            <a:endParaRPr lang="fr-FR"/>
          </a:p>
        </p:txBody>
      </p:sp>
    </p:spTree>
    <p:extLst>
      <p:ext uri="{BB962C8B-B14F-4D97-AF65-F5344CB8AC3E}">
        <p14:creationId xmlns:p14="http://schemas.microsoft.com/office/powerpoint/2010/main" val="226139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E9B249A-ED6A-48A9-A4D0-C8ECF3F97FF6}" type="slidenum">
              <a:rPr lang="fr-FR" smtClean="0"/>
              <a:t>5</a:t>
            </a:fld>
            <a:endParaRPr lang="fr-FR"/>
          </a:p>
        </p:txBody>
      </p:sp>
    </p:spTree>
    <p:extLst>
      <p:ext uri="{BB962C8B-B14F-4D97-AF65-F5344CB8AC3E}">
        <p14:creationId xmlns:p14="http://schemas.microsoft.com/office/powerpoint/2010/main" val="1283980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E9B249A-ED6A-48A9-A4D0-C8ECF3F97FF6}" type="slidenum">
              <a:rPr lang="fr-FR" smtClean="0"/>
              <a:t>6</a:t>
            </a:fld>
            <a:endParaRPr lang="fr-FR"/>
          </a:p>
        </p:txBody>
      </p:sp>
    </p:spTree>
    <p:extLst>
      <p:ext uri="{BB962C8B-B14F-4D97-AF65-F5344CB8AC3E}">
        <p14:creationId xmlns:p14="http://schemas.microsoft.com/office/powerpoint/2010/main" val="3850850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E9B249A-ED6A-48A9-A4D0-C8ECF3F97FF6}" type="slidenum">
              <a:rPr lang="fr-FR" smtClean="0"/>
              <a:t>9</a:t>
            </a:fld>
            <a:endParaRPr lang="fr-FR"/>
          </a:p>
        </p:txBody>
      </p:sp>
    </p:spTree>
    <p:extLst>
      <p:ext uri="{BB962C8B-B14F-4D97-AF65-F5344CB8AC3E}">
        <p14:creationId xmlns:p14="http://schemas.microsoft.com/office/powerpoint/2010/main" val="1611202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mj-lt"/>
              <a:buNone/>
            </a:pPr>
            <a:endParaRPr lang="fr-FR" sz="1200" b="0" dirty="0"/>
          </a:p>
        </p:txBody>
      </p:sp>
      <p:sp>
        <p:nvSpPr>
          <p:cNvPr id="4" name="Espace réservé du numéro de diapositive 3"/>
          <p:cNvSpPr>
            <a:spLocks noGrp="1"/>
          </p:cNvSpPr>
          <p:nvPr>
            <p:ph type="sldNum" sz="quarter" idx="10"/>
          </p:nvPr>
        </p:nvSpPr>
        <p:spPr/>
        <p:txBody>
          <a:bodyPr/>
          <a:lstStyle/>
          <a:p>
            <a:fld id="{991FBF7E-AFA2-4821-AA6A-5BB6F2F5DBE3}" type="slidenum">
              <a:rPr lang="fr-FR" smtClean="0"/>
              <a:t>11</a:t>
            </a:fld>
            <a:endParaRPr lang="fr-FR"/>
          </a:p>
        </p:txBody>
      </p:sp>
    </p:spTree>
    <p:extLst>
      <p:ext uri="{BB962C8B-B14F-4D97-AF65-F5344CB8AC3E}">
        <p14:creationId xmlns:p14="http://schemas.microsoft.com/office/powerpoint/2010/main" val="2724926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91FBF7E-AFA2-4821-AA6A-5BB6F2F5DBE3}" type="slidenum">
              <a:rPr lang="fr-FR" smtClean="0"/>
              <a:t>12</a:t>
            </a:fld>
            <a:endParaRPr lang="fr-FR"/>
          </a:p>
        </p:txBody>
      </p:sp>
    </p:spTree>
    <p:extLst>
      <p:ext uri="{BB962C8B-B14F-4D97-AF65-F5344CB8AC3E}">
        <p14:creationId xmlns:p14="http://schemas.microsoft.com/office/powerpoint/2010/main" val="950775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t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5" name="Image 4" descr="UNSS programme 2020_ok.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63242" cy="6483541"/>
          </a:xfrm>
          <a:prstGeom prst="rect">
            <a:avLst/>
          </a:prstGeom>
        </p:spPr>
      </p:pic>
      <p:sp>
        <p:nvSpPr>
          <p:cNvPr id="2" name="Titre 1"/>
          <p:cNvSpPr>
            <a:spLocks noGrp="1"/>
          </p:cNvSpPr>
          <p:nvPr>
            <p:ph type="ctrTitle"/>
          </p:nvPr>
        </p:nvSpPr>
        <p:spPr>
          <a:xfrm>
            <a:off x="612000" y="3420000"/>
            <a:ext cx="7920000" cy="324000"/>
          </a:xfrm>
          <a:prstGeom prst="rect">
            <a:avLst/>
          </a:prstGeom>
        </p:spPr>
        <p:txBody>
          <a:bodyPr lIns="0" tIns="0" rIns="0" bIns="0" anchor="t" anchorCtr="0">
            <a:noAutofit/>
          </a:bodyPr>
          <a:lstStyle>
            <a:lvl1pPr algn="l">
              <a:defRPr sz="1900" b="0" cap="all">
                <a:solidFill>
                  <a:srgbClr val="FFFFFF"/>
                </a:solidFill>
                <a:latin typeface="Arial Black"/>
                <a:cs typeface="Arial Black"/>
              </a:defRPr>
            </a:lvl1pPr>
          </a:lstStyle>
          <a:p>
            <a:r>
              <a:rPr lang="fr-FR"/>
              <a:t>Cliquez et modifiez le titre</a:t>
            </a:r>
          </a:p>
        </p:txBody>
      </p:sp>
      <p:sp>
        <p:nvSpPr>
          <p:cNvPr id="3" name="Sous-titre 2"/>
          <p:cNvSpPr>
            <a:spLocks noGrp="1"/>
          </p:cNvSpPr>
          <p:nvPr>
            <p:ph type="subTitle" idx="1"/>
          </p:nvPr>
        </p:nvSpPr>
        <p:spPr>
          <a:xfrm>
            <a:off x="612000" y="3744000"/>
            <a:ext cx="7920000" cy="720000"/>
          </a:xfrm>
          <a:prstGeom prst="rect">
            <a:avLst/>
          </a:prstGeom>
        </p:spPr>
        <p:txBody>
          <a:bodyPr lIns="0" tIns="0" rIns="0" bIns="0">
            <a:noAutofit/>
          </a:bodyPr>
          <a:lstStyle>
            <a:lvl1pPr marL="0" indent="0" algn="l">
              <a:buNone/>
              <a:defRPr sz="1900" b="0">
                <a:solidFill>
                  <a:schemeClr val="bg1"/>
                </a:solidFill>
                <a:latin typeface="Arial Black"/>
                <a:cs typeface="Arial Blac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Tree>
    <p:extLst>
      <p:ext uri="{BB962C8B-B14F-4D97-AF65-F5344CB8AC3E}">
        <p14:creationId xmlns:p14="http://schemas.microsoft.com/office/powerpoint/2010/main" val="3958024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4" name="Image 3" descr="UNSS programme 2020.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58215" cy="6483542"/>
          </a:xfrm>
          <a:prstGeom prst="rect">
            <a:avLst/>
          </a:prstGeom>
        </p:spPr>
      </p:pic>
    </p:spTree>
    <p:extLst>
      <p:ext uri="{BB962C8B-B14F-4D97-AF65-F5344CB8AC3E}">
        <p14:creationId xmlns:p14="http://schemas.microsoft.com/office/powerpoint/2010/main" val="330145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contenu">
    <p:spTree>
      <p:nvGrpSpPr>
        <p:cNvPr id="1" name=""/>
        <p:cNvGrpSpPr/>
        <p:nvPr/>
      </p:nvGrpSpPr>
      <p:grpSpPr>
        <a:xfrm>
          <a:off x="0" y="0"/>
          <a:ext cx="0" cy="0"/>
          <a:chOff x="0" y="0"/>
          <a:chExt cx="0" cy="0"/>
        </a:xfrm>
      </p:grpSpPr>
      <p:sp>
        <p:nvSpPr>
          <p:cNvPr id="2" name="Titre 1"/>
          <p:cNvSpPr>
            <a:spLocks noGrp="1"/>
          </p:cNvSpPr>
          <p:nvPr>
            <p:ph type="title"/>
          </p:nvPr>
        </p:nvSpPr>
        <p:spPr>
          <a:xfrm>
            <a:off x="612000" y="684000"/>
            <a:ext cx="7920000" cy="324000"/>
          </a:xfrm>
          <a:prstGeom prst="rect">
            <a:avLst/>
          </a:prstGeom>
        </p:spPr>
        <p:txBody>
          <a:bodyPr lIns="0" tIns="0" rIns="0" bIns="0" anchor="t" anchorCtr="0">
            <a:noAutofit/>
          </a:bodyPr>
          <a:lstStyle>
            <a:lvl1pPr algn="l">
              <a:defRPr sz="1900" cap="all">
                <a:solidFill>
                  <a:schemeClr val="accent1"/>
                </a:solidFill>
                <a:latin typeface="Arial Black"/>
                <a:cs typeface="Arial Black"/>
              </a:defRPr>
            </a:lvl1pPr>
          </a:lstStyle>
          <a:p>
            <a:r>
              <a:rPr lang="fr-FR"/>
              <a:t>Cliquez et modifiez le titre</a:t>
            </a:r>
          </a:p>
        </p:txBody>
      </p:sp>
      <p:sp>
        <p:nvSpPr>
          <p:cNvPr id="3" name="Espace réservé du contenu 2"/>
          <p:cNvSpPr>
            <a:spLocks noGrp="1"/>
          </p:cNvSpPr>
          <p:nvPr>
            <p:ph idx="1"/>
          </p:nvPr>
        </p:nvSpPr>
        <p:spPr>
          <a:xfrm>
            <a:off x="612000" y="2160000"/>
            <a:ext cx="5040000" cy="3240000"/>
          </a:xfrm>
          <a:prstGeom prst="rect">
            <a:avLst/>
          </a:prstGeom>
        </p:spPr>
        <p:txBody>
          <a:bodyPr lIns="0" tIns="0" rIns="0" bIns="0">
            <a:noAutofit/>
          </a:bodyPr>
          <a:lstStyle>
            <a:lvl1pPr marL="0" indent="0">
              <a:spcBef>
                <a:spcPts val="1600"/>
              </a:spcBef>
              <a:buNone/>
              <a:defRPr sz="1100" b="1" cap="all">
                <a:solidFill>
                  <a:srgbClr val="2D8EC2"/>
                </a:solidFill>
              </a:defRPr>
            </a:lvl1pPr>
            <a:lvl2pPr marL="0" indent="0">
              <a:spcBef>
                <a:spcPts val="800"/>
              </a:spcBef>
              <a:buNone/>
              <a:defRPr sz="900" b="1"/>
            </a:lvl2pPr>
            <a:lvl3pPr marL="0" indent="0">
              <a:spcBef>
                <a:spcPts val="200"/>
              </a:spcBef>
              <a:buNone/>
              <a:defRPr sz="900" b="1"/>
            </a:lvl3pPr>
            <a:lvl4pPr marL="0" indent="0">
              <a:spcBef>
                <a:spcPts val="200"/>
              </a:spcBef>
              <a:buNone/>
              <a:defRPr sz="900" b="1"/>
            </a:lvl4pPr>
            <a:lvl5pPr marL="0" indent="0">
              <a:spcBef>
                <a:spcPts val="200"/>
              </a:spcBef>
              <a:buNone/>
              <a:defRPr sz="900" b="1"/>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1" name="Espace réservé du contenu 10"/>
          <p:cNvSpPr>
            <a:spLocks noGrp="1"/>
          </p:cNvSpPr>
          <p:nvPr>
            <p:ph sz="quarter" idx="10" hasCustomPrompt="1"/>
          </p:nvPr>
        </p:nvSpPr>
        <p:spPr>
          <a:xfrm>
            <a:off x="612000" y="1009650"/>
            <a:ext cx="7920000" cy="648000"/>
          </a:xfrm>
          <a:prstGeom prst="rect">
            <a:avLst/>
          </a:prstGeom>
        </p:spPr>
        <p:txBody>
          <a:bodyPr vert="horz" lIns="0" tIns="0" rIns="0" bIns="0"/>
          <a:lstStyle>
            <a:lvl1pPr marL="0" indent="0">
              <a:buNone/>
              <a:defRPr sz="1900">
                <a:latin typeface="Arial Black"/>
                <a:cs typeface="Arial Black"/>
              </a:defRPr>
            </a:lvl1pPr>
          </a:lstStyle>
          <a:p>
            <a:pPr lvl="0"/>
            <a:r>
              <a:rPr lang="fr-FR"/>
              <a:t>Cliquez et modifiez le sous-titre</a:t>
            </a:r>
          </a:p>
        </p:txBody>
      </p:sp>
      <p:pic>
        <p:nvPicPr>
          <p:cNvPr id="4" name="Image 3" descr="UNSS interieur55522.t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38973" cy="6464300"/>
          </a:xfrm>
          <a:prstGeom prst="rect">
            <a:avLst/>
          </a:prstGeom>
        </p:spPr>
      </p:pic>
    </p:spTree>
    <p:extLst>
      <p:ext uri="{BB962C8B-B14F-4D97-AF65-F5344CB8AC3E}">
        <p14:creationId xmlns:p14="http://schemas.microsoft.com/office/powerpoint/2010/main" val="28499409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244115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0"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a:t>Plan National de Développement du Sport Scolaire 2020-2024</a:t>
            </a:r>
            <a:br>
              <a:rPr lang="fr-FR" dirty="0"/>
            </a:br>
            <a:endParaRPr lang="fr-FR" dirty="0">
              <a:solidFill>
                <a:srgbClr val="00B050"/>
              </a:solidFill>
            </a:endParaRPr>
          </a:p>
        </p:txBody>
      </p:sp>
      <p:sp>
        <p:nvSpPr>
          <p:cNvPr id="5" name="Sous-titre 4"/>
          <p:cNvSpPr>
            <a:spLocks noGrp="1"/>
          </p:cNvSpPr>
          <p:nvPr>
            <p:ph type="subTitle" idx="1"/>
          </p:nvPr>
        </p:nvSpPr>
        <p:spPr>
          <a:xfrm>
            <a:off x="612000" y="4215593"/>
            <a:ext cx="7920000" cy="525740"/>
          </a:xfrm>
        </p:spPr>
        <p:txBody>
          <a:bodyPr/>
          <a:lstStyle/>
          <a:p>
            <a:r>
              <a:rPr lang="fr-FR" dirty="0"/>
              <a:t>Projet final – 9 avril 2020</a:t>
            </a:r>
          </a:p>
        </p:txBody>
      </p:sp>
    </p:spTree>
    <p:extLst>
      <p:ext uri="{BB962C8B-B14F-4D97-AF65-F5344CB8AC3E}">
        <p14:creationId xmlns:p14="http://schemas.microsoft.com/office/powerpoint/2010/main" val="3544304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46FD824D-5920-41DD-97B9-F9D96369E1CD}"/>
              </a:ext>
            </a:extLst>
          </p:cNvPr>
          <p:cNvSpPr>
            <a:spLocks noGrp="1"/>
          </p:cNvSpPr>
          <p:nvPr>
            <p:ph type="title"/>
          </p:nvPr>
        </p:nvSpPr>
        <p:spPr>
          <a:xfrm>
            <a:off x="612000" y="684000"/>
            <a:ext cx="7920000" cy="324000"/>
          </a:xfrm>
        </p:spPr>
        <p:txBody>
          <a:bodyPr/>
          <a:lstStyle/>
          <a:p>
            <a:r>
              <a:rPr lang="fr-FR" dirty="0"/>
              <a:t>La déclinaison du PNDSS 2020-2024</a:t>
            </a:r>
          </a:p>
        </p:txBody>
      </p:sp>
      <p:sp>
        <p:nvSpPr>
          <p:cNvPr id="6" name="Espace réservé du contenu 2">
            <a:extLst>
              <a:ext uri="{FF2B5EF4-FFF2-40B4-BE49-F238E27FC236}">
                <a16:creationId xmlns:a16="http://schemas.microsoft.com/office/drawing/2014/main" id="{6BB06FAA-102B-4654-AEBB-E84400E58CA4}"/>
              </a:ext>
            </a:extLst>
          </p:cNvPr>
          <p:cNvSpPr>
            <a:spLocks noGrp="1"/>
          </p:cNvSpPr>
          <p:nvPr>
            <p:ph idx="1"/>
          </p:nvPr>
        </p:nvSpPr>
        <p:spPr>
          <a:xfrm>
            <a:off x="1080486" y="1801983"/>
            <a:ext cx="4761974" cy="461295"/>
          </a:xfrm>
        </p:spPr>
        <p:txBody>
          <a:bodyPr/>
          <a:lstStyle/>
          <a:p>
            <a:pPr algn="ctr"/>
            <a:r>
              <a:rPr lang="fr-FR" sz="2400" dirty="0"/>
              <a:t>ENJEUX de développement</a:t>
            </a:r>
          </a:p>
          <a:p>
            <a:pPr algn="ctr"/>
            <a:endParaRPr lang="fr-FR" sz="2800" dirty="0"/>
          </a:p>
        </p:txBody>
      </p:sp>
      <p:sp>
        <p:nvSpPr>
          <p:cNvPr id="7" name="Espace réservé du contenu 2">
            <a:extLst>
              <a:ext uri="{FF2B5EF4-FFF2-40B4-BE49-F238E27FC236}">
                <a16:creationId xmlns:a16="http://schemas.microsoft.com/office/drawing/2014/main" id="{6111BB7D-FA8C-421E-B9B5-5CE464D67268}"/>
              </a:ext>
            </a:extLst>
          </p:cNvPr>
          <p:cNvSpPr txBox="1">
            <a:spLocks/>
          </p:cNvSpPr>
          <p:nvPr/>
        </p:nvSpPr>
        <p:spPr>
          <a:xfrm>
            <a:off x="1069196" y="2878899"/>
            <a:ext cx="4791362" cy="793690"/>
          </a:xfrm>
          <a:prstGeom prst="rect">
            <a:avLst/>
          </a:prstGeom>
        </p:spPr>
        <p:txBody>
          <a:bodyPr lIns="0" tIns="0" rIns="0" bIns="0">
            <a:noAutofit/>
          </a:bodyPr>
          <a:lstStyle>
            <a:lvl1pPr marL="0" indent="0" algn="l" defTabSz="457200" rtl="0" eaLnBrk="1" latinLnBrk="0" hangingPunct="1">
              <a:spcBef>
                <a:spcPts val="1600"/>
              </a:spcBef>
              <a:buFont typeface="Arial"/>
              <a:buNone/>
              <a:defRPr sz="1100" b="1" kern="1200" cap="all">
                <a:solidFill>
                  <a:srgbClr val="2D8EC2"/>
                </a:solidFill>
                <a:latin typeface="+mn-lt"/>
                <a:ea typeface="+mn-ea"/>
                <a:cs typeface="+mn-cs"/>
              </a:defRPr>
            </a:lvl1pPr>
            <a:lvl2pPr marL="0" indent="0" algn="l" defTabSz="457200" rtl="0" eaLnBrk="1" latinLnBrk="0" hangingPunct="1">
              <a:spcBef>
                <a:spcPts val="800"/>
              </a:spcBef>
              <a:buFont typeface="Arial"/>
              <a:buNone/>
              <a:defRPr sz="900" b="1" kern="1200">
                <a:solidFill>
                  <a:schemeClr val="tx1"/>
                </a:solidFill>
                <a:latin typeface="+mn-lt"/>
                <a:ea typeface="+mn-ea"/>
                <a:cs typeface="+mn-cs"/>
              </a:defRPr>
            </a:lvl2pPr>
            <a:lvl3pPr marL="0" indent="0" algn="l" defTabSz="457200" rtl="0" eaLnBrk="1" latinLnBrk="0" hangingPunct="1">
              <a:spcBef>
                <a:spcPts val="200"/>
              </a:spcBef>
              <a:buFont typeface="Arial"/>
              <a:buNone/>
              <a:defRPr sz="900" b="1" kern="1200">
                <a:solidFill>
                  <a:schemeClr val="tx1"/>
                </a:solidFill>
                <a:latin typeface="+mn-lt"/>
                <a:ea typeface="+mn-ea"/>
                <a:cs typeface="+mn-cs"/>
              </a:defRPr>
            </a:lvl3pPr>
            <a:lvl4pPr marL="0" indent="0" algn="l" defTabSz="457200" rtl="0" eaLnBrk="1" latinLnBrk="0" hangingPunct="1">
              <a:spcBef>
                <a:spcPts val="200"/>
              </a:spcBef>
              <a:buFont typeface="Arial"/>
              <a:buNone/>
              <a:defRPr sz="900" b="1" kern="1200">
                <a:solidFill>
                  <a:schemeClr val="tx1"/>
                </a:solidFill>
                <a:latin typeface="+mn-lt"/>
                <a:ea typeface="+mn-ea"/>
                <a:cs typeface="+mn-cs"/>
              </a:defRPr>
            </a:lvl4pPr>
            <a:lvl5pPr marL="0" indent="0" algn="l" defTabSz="457200" rtl="0" eaLnBrk="1" latinLnBrk="0" hangingPunct="1">
              <a:spcBef>
                <a:spcPts val="200"/>
              </a:spcBef>
              <a:buFont typeface="Arial"/>
              <a:buNone/>
              <a:defRPr sz="9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fr-FR" sz="2400" dirty="0"/>
              <a:t>Orientations STRATEGIQUES (OS)</a:t>
            </a:r>
          </a:p>
          <a:p>
            <a:pPr algn="ctr"/>
            <a:endParaRPr lang="fr-FR" sz="2400" dirty="0"/>
          </a:p>
        </p:txBody>
      </p:sp>
      <p:cxnSp>
        <p:nvCxnSpPr>
          <p:cNvPr id="9" name="Connecteur droit avec flèche 8">
            <a:extLst>
              <a:ext uri="{FF2B5EF4-FFF2-40B4-BE49-F238E27FC236}">
                <a16:creationId xmlns:a16="http://schemas.microsoft.com/office/drawing/2014/main" id="{36A72813-2BBA-4615-8EBE-3B272F24381B}"/>
              </a:ext>
            </a:extLst>
          </p:cNvPr>
          <p:cNvCxnSpPr>
            <a:cxnSpLocks/>
            <a:stCxn id="6" idx="2"/>
            <a:endCxn id="7" idx="0"/>
          </p:cNvCxnSpPr>
          <p:nvPr/>
        </p:nvCxnSpPr>
        <p:spPr>
          <a:xfrm>
            <a:off x="3461473" y="2263278"/>
            <a:ext cx="3404" cy="6156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Connecteur droit avec flèche 9">
            <a:extLst>
              <a:ext uri="{FF2B5EF4-FFF2-40B4-BE49-F238E27FC236}">
                <a16:creationId xmlns:a16="http://schemas.microsoft.com/office/drawing/2014/main" id="{4964EE5C-0F1B-48C6-A738-8E431390C00F}"/>
              </a:ext>
            </a:extLst>
          </p:cNvPr>
          <p:cNvCxnSpPr>
            <a:cxnSpLocks/>
          </p:cNvCxnSpPr>
          <p:nvPr/>
        </p:nvCxnSpPr>
        <p:spPr>
          <a:xfrm>
            <a:off x="3450183" y="3672590"/>
            <a:ext cx="0" cy="65182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1" name="Espace réservé du contenu 2">
            <a:extLst>
              <a:ext uri="{FF2B5EF4-FFF2-40B4-BE49-F238E27FC236}">
                <a16:creationId xmlns:a16="http://schemas.microsoft.com/office/drawing/2014/main" id="{7BB44A4E-0869-459B-8E6E-03FC7251606C}"/>
              </a:ext>
            </a:extLst>
          </p:cNvPr>
          <p:cNvSpPr txBox="1">
            <a:spLocks/>
          </p:cNvSpPr>
          <p:nvPr/>
        </p:nvSpPr>
        <p:spPr>
          <a:xfrm>
            <a:off x="6362700" y="2855158"/>
            <a:ext cx="2451516" cy="450683"/>
          </a:xfrm>
          <a:prstGeom prst="rect">
            <a:avLst/>
          </a:prstGeom>
        </p:spPr>
        <p:txBody>
          <a:bodyPr lIns="0" tIns="0" rIns="0" bIns="0">
            <a:noAutofit/>
          </a:bodyPr>
          <a:lstStyle>
            <a:lvl1pPr marL="0" indent="0" algn="l" defTabSz="457200" rtl="0" eaLnBrk="1" latinLnBrk="0" hangingPunct="1">
              <a:spcBef>
                <a:spcPts val="1600"/>
              </a:spcBef>
              <a:buFont typeface="Arial"/>
              <a:buNone/>
              <a:defRPr sz="1100" b="1" kern="1200" cap="all">
                <a:solidFill>
                  <a:srgbClr val="2D8EC2"/>
                </a:solidFill>
                <a:latin typeface="+mn-lt"/>
                <a:ea typeface="+mn-ea"/>
                <a:cs typeface="+mn-cs"/>
              </a:defRPr>
            </a:lvl1pPr>
            <a:lvl2pPr marL="0" indent="0" algn="l" defTabSz="457200" rtl="0" eaLnBrk="1" latinLnBrk="0" hangingPunct="1">
              <a:spcBef>
                <a:spcPts val="800"/>
              </a:spcBef>
              <a:buFont typeface="Arial"/>
              <a:buNone/>
              <a:defRPr sz="900" b="1" kern="1200">
                <a:solidFill>
                  <a:schemeClr val="tx1"/>
                </a:solidFill>
                <a:latin typeface="+mn-lt"/>
                <a:ea typeface="+mn-ea"/>
                <a:cs typeface="+mn-cs"/>
              </a:defRPr>
            </a:lvl2pPr>
            <a:lvl3pPr marL="0" indent="0" algn="l" defTabSz="457200" rtl="0" eaLnBrk="1" latinLnBrk="0" hangingPunct="1">
              <a:spcBef>
                <a:spcPts val="200"/>
              </a:spcBef>
              <a:buFont typeface="Arial"/>
              <a:buNone/>
              <a:defRPr sz="900" b="1" kern="1200">
                <a:solidFill>
                  <a:schemeClr val="tx1"/>
                </a:solidFill>
                <a:latin typeface="+mn-lt"/>
                <a:ea typeface="+mn-ea"/>
                <a:cs typeface="+mn-cs"/>
              </a:defRPr>
            </a:lvl3pPr>
            <a:lvl4pPr marL="0" indent="0" algn="l" defTabSz="457200" rtl="0" eaLnBrk="1" latinLnBrk="0" hangingPunct="1">
              <a:spcBef>
                <a:spcPts val="200"/>
              </a:spcBef>
              <a:buFont typeface="Arial"/>
              <a:buNone/>
              <a:defRPr sz="900" b="1" kern="1200">
                <a:solidFill>
                  <a:schemeClr val="tx1"/>
                </a:solidFill>
                <a:latin typeface="+mn-lt"/>
                <a:ea typeface="+mn-ea"/>
                <a:cs typeface="+mn-cs"/>
              </a:defRPr>
            </a:lvl4pPr>
            <a:lvl5pPr marL="0" indent="0" algn="l" defTabSz="457200" rtl="0" eaLnBrk="1" latinLnBrk="0" hangingPunct="1">
              <a:spcBef>
                <a:spcPts val="200"/>
              </a:spcBef>
              <a:buFont typeface="Arial"/>
              <a:buNone/>
              <a:defRPr sz="9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fr-FR" sz="1400" b="0" cap="none" dirty="0"/>
              <a:t>DES ORIENTATIONS ORGANISEES PAR ENJEU</a:t>
            </a:r>
          </a:p>
        </p:txBody>
      </p:sp>
      <p:sp>
        <p:nvSpPr>
          <p:cNvPr id="13" name="Espace réservé du contenu 2">
            <a:extLst>
              <a:ext uri="{FF2B5EF4-FFF2-40B4-BE49-F238E27FC236}">
                <a16:creationId xmlns:a16="http://schemas.microsoft.com/office/drawing/2014/main" id="{F2E2FB5F-6F49-4FF6-B771-1A4A43A0B14E}"/>
              </a:ext>
            </a:extLst>
          </p:cNvPr>
          <p:cNvSpPr txBox="1">
            <a:spLocks/>
          </p:cNvSpPr>
          <p:nvPr/>
        </p:nvSpPr>
        <p:spPr>
          <a:xfrm>
            <a:off x="6362700" y="1832855"/>
            <a:ext cx="2451516" cy="324000"/>
          </a:xfrm>
          <a:prstGeom prst="rect">
            <a:avLst/>
          </a:prstGeom>
        </p:spPr>
        <p:txBody>
          <a:bodyPr lIns="0" tIns="0" rIns="0" bIns="0">
            <a:noAutofit/>
          </a:bodyPr>
          <a:lstStyle>
            <a:lvl1pPr marL="0" indent="0" algn="l" defTabSz="457200" rtl="0" eaLnBrk="1" latinLnBrk="0" hangingPunct="1">
              <a:spcBef>
                <a:spcPts val="1600"/>
              </a:spcBef>
              <a:buFont typeface="Arial"/>
              <a:buNone/>
              <a:defRPr sz="1100" b="1" kern="1200" cap="all">
                <a:solidFill>
                  <a:srgbClr val="2D8EC2"/>
                </a:solidFill>
                <a:latin typeface="+mn-lt"/>
                <a:ea typeface="+mn-ea"/>
                <a:cs typeface="+mn-cs"/>
              </a:defRPr>
            </a:lvl1pPr>
            <a:lvl2pPr marL="0" indent="0" algn="l" defTabSz="457200" rtl="0" eaLnBrk="1" latinLnBrk="0" hangingPunct="1">
              <a:spcBef>
                <a:spcPts val="800"/>
              </a:spcBef>
              <a:buFont typeface="Arial"/>
              <a:buNone/>
              <a:defRPr sz="900" b="1" kern="1200">
                <a:solidFill>
                  <a:schemeClr val="tx1"/>
                </a:solidFill>
                <a:latin typeface="+mn-lt"/>
                <a:ea typeface="+mn-ea"/>
                <a:cs typeface="+mn-cs"/>
              </a:defRPr>
            </a:lvl2pPr>
            <a:lvl3pPr marL="0" indent="0" algn="l" defTabSz="457200" rtl="0" eaLnBrk="1" latinLnBrk="0" hangingPunct="1">
              <a:spcBef>
                <a:spcPts val="200"/>
              </a:spcBef>
              <a:buFont typeface="Arial"/>
              <a:buNone/>
              <a:defRPr sz="900" b="1" kern="1200">
                <a:solidFill>
                  <a:schemeClr val="tx1"/>
                </a:solidFill>
                <a:latin typeface="+mn-lt"/>
                <a:ea typeface="+mn-ea"/>
                <a:cs typeface="+mn-cs"/>
              </a:defRPr>
            </a:lvl3pPr>
            <a:lvl4pPr marL="0" indent="0" algn="l" defTabSz="457200" rtl="0" eaLnBrk="1" latinLnBrk="0" hangingPunct="1">
              <a:spcBef>
                <a:spcPts val="200"/>
              </a:spcBef>
              <a:buFont typeface="Arial"/>
              <a:buNone/>
              <a:defRPr sz="900" b="1" kern="1200">
                <a:solidFill>
                  <a:schemeClr val="tx1"/>
                </a:solidFill>
                <a:latin typeface="+mn-lt"/>
                <a:ea typeface="+mn-ea"/>
                <a:cs typeface="+mn-cs"/>
              </a:defRPr>
            </a:lvl4pPr>
            <a:lvl5pPr marL="0" indent="0" algn="l" defTabSz="457200" rtl="0" eaLnBrk="1" latinLnBrk="0" hangingPunct="1">
              <a:spcBef>
                <a:spcPts val="200"/>
              </a:spcBef>
              <a:buFont typeface="Arial"/>
              <a:buNone/>
              <a:defRPr sz="9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fr-FR" sz="1400" b="0" cap="none" dirty="0">
                <a:solidFill>
                  <a:srgbClr val="2880B0"/>
                </a:solidFill>
              </a:rPr>
              <a:t>4 ENJEUX QUI DONNENT LE SENS</a:t>
            </a:r>
          </a:p>
        </p:txBody>
      </p:sp>
      <p:sp>
        <p:nvSpPr>
          <p:cNvPr id="14" name="Accolade ouvrante 13">
            <a:extLst>
              <a:ext uri="{FF2B5EF4-FFF2-40B4-BE49-F238E27FC236}">
                <a16:creationId xmlns:a16="http://schemas.microsoft.com/office/drawing/2014/main" id="{FB034B97-52FA-4076-80D2-A5E224F9C682}"/>
              </a:ext>
            </a:extLst>
          </p:cNvPr>
          <p:cNvSpPr/>
          <p:nvPr/>
        </p:nvSpPr>
        <p:spPr>
          <a:xfrm>
            <a:off x="626853" y="1374015"/>
            <a:ext cx="382250" cy="3896485"/>
          </a:xfrm>
          <a:prstGeom prst="leftBrace">
            <a:avLst/>
          </a:prstGeom>
          <a:ln w="9525">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i="1"/>
          </a:p>
        </p:txBody>
      </p:sp>
      <p:sp>
        <p:nvSpPr>
          <p:cNvPr id="15" name="Espace réservé du contenu 2">
            <a:extLst>
              <a:ext uri="{FF2B5EF4-FFF2-40B4-BE49-F238E27FC236}">
                <a16:creationId xmlns:a16="http://schemas.microsoft.com/office/drawing/2014/main" id="{C249798A-4811-45D3-AB16-4CF7AA68186B}"/>
              </a:ext>
            </a:extLst>
          </p:cNvPr>
          <p:cNvSpPr txBox="1">
            <a:spLocks/>
          </p:cNvSpPr>
          <p:nvPr/>
        </p:nvSpPr>
        <p:spPr>
          <a:xfrm rot="16200000">
            <a:off x="-1602794" y="3036313"/>
            <a:ext cx="4173177" cy="668366"/>
          </a:xfrm>
          <a:prstGeom prst="rect">
            <a:avLst/>
          </a:prstGeom>
        </p:spPr>
        <p:txBody>
          <a:bodyPr lIns="0" tIns="0" rIns="0" bIns="0">
            <a:noAutofit/>
          </a:bodyPr>
          <a:lstStyle>
            <a:lvl1pPr marL="0" indent="0" algn="l" defTabSz="457200" rtl="0" eaLnBrk="1" latinLnBrk="0" hangingPunct="1">
              <a:spcBef>
                <a:spcPts val="1600"/>
              </a:spcBef>
              <a:buFont typeface="Arial"/>
              <a:buNone/>
              <a:defRPr sz="1100" b="1" kern="1200" cap="all">
                <a:solidFill>
                  <a:srgbClr val="2D8EC2"/>
                </a:solidFill>
                <a:latin typeface="+mn-lt"/>
                <a:ea typeface="+mn-ea"/>
                <a:cs typeface="+mn-cs"/>
              </a:defRPr>
            </a:lvl1pPr>
            <a:lvl2pPr marL="0" indent="0" algn="l" defTabSz="457200" rtl="0" eaLnBrk="1" latinLnBrk="0" hangingPunct="1">
              <a:spcBef>
                <a:spcPts val="800"/>
              </a:spcBef>
              <a:buFont typeface="Arial"/>
              <a:buNone/>
              <a:defRPr sz="900" b="1" kern="1200">
                <a:solidFill>
                  <a:schemeClr val="tx1"/>
                </a:solidFill>
                <a:latin typeface="+mn-lt"/>
                <a:ea typeface="+mn-ea"/>
                <a:cs typeface="+mn-cs"/>
              </a:defRPr>
            </a:lvl2pPr>
            <a:lvl3pPr marL="0" indent="0" algn="l" defTabSz="457200" rtl="0" eaLnBrk="1" latinLnBrk="0" hangingPunct="1">
              <a:spcBef>
                <a:spcPts val="200"/>
              </a:spcBef>
              <a:buFont typeface="Arial"/>
              <a:buNone/>
              <a:defRPr sz="900" b="1" kern="1200">
                <a:solidFill>
                  <a:schemeClr val="tx1"/>
                </a:solidFill>
                <a:latin typeface="+mn-lt"/>
                <a:ea typeface="+mn-ea"/>
                <a:cs typeface="+mn-cs"/>
              </a:defRPr>
            </a:lvl3pPr>
            <a:lvl4pPr marL="0" indent="0" algn="l" defTabSz="457200" rtl="0" eaLnBrk="1" latinLnBrk="0" hangingPunct="1">
              <a:spcBef>
                <a:spcPts val="200"/>
              </a:spcBef>
              <a:buFont typeface="Arial"/>
              <a:buNone/>
              <a:defRPr sz="900" b="1" kern="1200">
                <a:solidFill>
                  <a:schemeClr val="tx1"/>
                </a:solidFill>
                <a:latin typeface="+mn-lt"/>
                <a:ea typeface="+mn-ea"/>
                <a:cs typeface="+mn-cs"/>
              </a:defRPr>
            </a:lvl4pPr>
            <a:lvl5pPr marL="0" indent="0" algn="l" defTabSz="457200" rtl="0" eaLnBrk="1" latinLnBrk="0" hangingPunct="1">
              <a:spcBef>
                <a:spcPts val="200"/>
              </a:spcBef>
              <a:buFont typeface="Arial"/>
              <a:buNone/>
              <a:defRPr sz="9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fr-FR" sz="2000" b="0" i="1" cap="none" dirty="0"/>
              <a:t>Réussites et rencontres: </a:t>
            </a:r>
            <a:br>
              <a:rPr lang="fr-FR" sz="2000" b="0" i="1" cap="none" dirty="0"/>
            </a:br>
            <a:r>
              <a:rPr lang="fr-FR" sz="2000" b="0" i="1" cap="none" dirty="0"/>
              <a:t>2 valeurs qui traversent le PNDSS</a:t>
            </a:r>
            <a:endParaRPr lang="fr-FR" sz="2000" b="0" i="1" dirty="0"/>
          </a:p>
        </p:txBody>
      </p:sp>
      <p:sp>
        <p:nvSpPr>
          <p:cNvPr id="2" name="ZoneTexte 1">
            <a:extLst>
              <a:ext uri="{FF2B5EF4-FFF2-40B4-BE49-F238E27FC236}">
                <a16:creationId xmlns:a16="http://schemas.microsoft.com/office/drawing/2014/main" id="{F936103C-7A1A-45C9-95CB-FB4C85687FC2}"/>
              </a:ext>
            </a:extLst>
          </p:cNvPr>
          <p:cNvSpPr txBox="1"/>
          <p:nvPr/>
        </p:nvSpPr>
        <p:spPr>
          <a:xfrm>
            <a:off x="1883156" y="4523469"/>
            <a:ext cx="3076022" cy="830997"/>
          </a:xfrm>
          <a:prstGeom prst="rect">
            <a:avLst/>
          </a:prstGeom>
          <a:noFill/>
        </p:spPr>
        <p:txBody>
          <a:bodyPr wrap="square" rtlCol="0">
            <a:spAutoFit/>
          </a:bodyPr>
          <a:lstStyle/>
          <a:p>
            <a:pPr algn="ctr"/>
            <a:r>
              <a:rPr lang="fr-FR" sz="2400" b="1" dirty="0">
                <a:solidFill>
                  <a:srgbClr val="2880B0"/>
                </a:solidFill>
              </a:rPr>
              <a:t>MISE EN ŒUVRE en TERRITOIRE</a:t>
            </a:r>
          </a:p>
        </p:txBody>
      </p:sp>
      <p:sp>
        <p:nvSpPr>
          <p:cNvPr id="21" name="ZoneTexte 20">
            <a:extLst>
              <a:ext uri="{FF2B5EF4-FFF2-40B4-BE49-F238E27FC236}">
                <a16:creationId xmlns:a16="http://schemas.microsoft.com/office/drawing/2014/main" id="{F832D175-D7C9-4EF2-A267-115B817B7753}"/>
              </a:ext>
            </a:extLst>
          </p:cNvPr>
          <p:cNvSpPr txBox="1"/>
          <p:nvPr/>
        </p:nvSpPr>
        <p:spPr>
          <a:xfrm>
            <a:off x="5860558" y="4523469"/>
            <a:ext cx="3005626" cy="1177115"/>
          </a:xfrm>
          <a:prstGeom prst="rect">
            <a:avLst/>
          </a:prstGeom>
        </p:spPr>
        <p:txBody>
          <a:bodyPr lIns="0" tIns="0" rIns="0" bIns="0">
            <a:noAutofit/>
          </a:bodyPr>
          <a:lstStyle>
            <a:defPPr>
              <a:defRPr lang="fr-FR"/>
            </a:defPPr>
            <a:lvl1pPr indent="0" algn="ctr">
              <a:spcBef>
                <a:spcPts val="1600"/>
              </a:spcBef>
              <a:buFont typeface="Arial"/>
              <a:buNone/>
              <a:defRPr sz="1400" b="0" cap="none">
                <a:solidFill>
                  <a:srgbClr val="2D8EC2"/>
                </a:solidFill>
              </a:defRPr>
            </a:lvl1pPr>
            <a:lvl2pPr marL="0" indent="0">
              <a:spcBef>
                <a:spcPts val="800"/>
              </a:spcBef>
              <a:buFont typeface="Arial"/>
              <a:buNone/>
              <a:defRPr sz="900" b="1"/>
            </a:lvl2pPr>
            <a:lvl3pPr marL="0" indent="0">
              <a:spcBef>
                <a:spcPts val="200"/>
              </a:spcBef>
              <a:buFont typeface="Arial"/>
              <a:buNone/>
              <a:defRPr sz="900" b="1"/>
            </a:lvl3pPr>
            <a:lvl4pPr marL="0" indent="0">
              <a:spcBef>
                <a:spcPts val="200"/>
              </a:spcBef>
              <a:buFont typeface="Arial"/>
              <a:buNone/>
              <a:defRPr sz="900" b="1"/>
            </a:lvl4pPr>
            <a:lvl5pPr marL="0" indent="0">
              <a:spcBef>
                <a:spcPts val="200"/>
              </a:spcBef>
              <a:buFont typeface="Arial"/>
              <a:buNone/>
              <a:defRPr sz="900" b="1"/>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fr-FR" dirty="0"/>
              <a:t>DES ACTIONS QUI </a:t>
            </a:r>
            <a:r>
              <a:rPr lang="fr-FR" dirty="0">
                <a:solidFill>
                  <a:srgbClr val="0070C0"/>
                </a:solidFill>
              </a:rPr>
              <a:t>REFLÈTENT LES</a:t>
            </a:r>
            <a:r>
              <a:rPr lang="fr-FR" dirty="0"/>
              <a:t> CHOIX LOCAUX &amp; L’OPERATIONNALISATION DES  ORIENTATIONS NATIONALES</a:t>
            </a:r>
          </a:p>
        </p:txBody>
      </p:sp>
    </p:spTree>
    <p:extLst>
      <p:ext uri="{BB962C8B-B14F-4D97-AF65-F5344CB8AC3E}">
        <p14:creationId xmlns:p14="http://schemas.microsoft.com/office/powerpoint/2010/main" val="2347997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contenu 2"/>
          <p:cNvSpPr>
            <a:spLocks noGrp="1"/>
          </p:cNvSpPr>
          <p:nvPr>
            <p:ph idx="1"/>
          </p:nvPr>
        </p:nvSpPr>
        <p:spPr>
          <a:xfrm>
            <a:off x="688200" y="1454552"/>
            <a:ext cx="8186916" cy="3643048"/>
          </a:xfrm>
        </p:spPr>
        <p:txBody>
          <a:bodyPr/>
          <a:lstStyle/>
          <a:p>
            <a:pPr marL="285750" indent="-285750">
              <a:buFont typeface="Arial" panose="020B0604020202020204" pitchFamily="34" charset="0"/>
              <a:buChar char="•"/>
            </a:pPr>
            <a:r>
              <a:rPr lang="fr-FR" sz="1600" b="0" dirty="0">
                <a:solidFill>
                  <a:srgbClr val="2880B0"/>
                </a:solidFill>
              </a:rPr>
              <a:t>faire du sport scolaire un outil de </a:t>
            </a:r>
            <a:r>
              <a:rPr lang="fr-FR" sz="1600" b="0" dirty="0" smtClean="0">
                <a:solidFill>
                  <a:srgbClr val="2880B0"/>
                </a:solidFill>
              </a:rPr>
              <a:t>REDUCTION </a:t>
            </a:r>
            <a:r>
              <a:rPr lang="fr-FR" sz="1600" b="0" dirty="0">
                <a:solidFill>
                  <a:srgbClr val="0070C0"/>
                </a:solidFill>
              </a:rPr>
              <a:t>des inégalités sociales et culturelles, notamment l’accès aux pratiques sportives et artistiques, leur appropriation et leurs spectacles </a:t>
            </a:r>
          </a:p>
          <a:p>
            <a:pPr marL="285750" indent="-285750">
              <a:buFont typeface="Arial" panose="020B0604020202020204" pitchFamily="34" charset="0"/>
              <a:buChar char="•"/>
            </a:pPr>
            <a:r>
              <a:rPr lang="fr-FR" sz="1600" b="0" dirty="0">
                <a:solidFill>
                  <a:srgbClr val="2880B0"/>
                </a:solidFill>
              </a:rPr>
              <a:t>faire du sport s</a:t>
            </a:r>
            <a:r>
              <a:rPr lang="fr-FR" sz="1600" b="0" dirty="0">
                <a:solidFill>
                  <a:srgbClr val="0070C0"/>
                </a:solidFill>
              </a:rPr>
              <a:t>co</a:t>
            </a:r>
            <a:r>
              <a:rPr lang="fr-FR" sz="1600" b="0" dirty="0">
                <a:solidFill>
                  <a:srgbClr val="2880B0"/>
                </a:solidFill>
              </a:rPr>
              <a:t>laire un outil D’INCLUSION</a:t>
            </a:r>
          </a:p>
          <a:p>
            <a:pPr marL="285750" indent="-285750">
              <a:buFont typeface="Arial" panose="020B0604020202020204" pitchFamily="34" charset="0"/>
              <a:buChar char="•"/>
            </a:pPr>
            <a:r>
              <a:rPr lang="fr-FR" sz="1600" b="0" dirty="0">
                <a:solidFill>
                  <a:srgbClr val="2880B0"/>
                </a:solidFill>
              </a:rPr>
              <a:t>faire du sport scolaire un outil au service DE l’EGALITE DE GENRES</a:t>
            </a:r>
          </a:p>
          <a:p>
            <a:pPr marL="285750" indent="-285750">
              <a:buFont typeface="Arial" panose="020B0604020202020204" pitchFamily="34" charset="0"/>
              <a:buChar char="•"/>
            </a:pPr>
            <a:r>
              <a:rPr lang="fr-FR" sz="1600" b="0" dirty="0">
                <a:solidFill>
                  <a:srgbClr val="2880B0"/>
                </a:solidFill>
              </a:rPr>
              <a:t>RENFORCER ET VALORISER l’utilité SOCIETALE du sport scolaire</a:t>
            </a:r>
          </a:p>
          <a:p>
            <a:pPr marL="285750" indent="-285750">
              <a:buFont typeface="Arial" panose="020B0604020202020204" pitchFamily="34" charset="0"/>
              <a:buChar char="•"/>
            </a:pPr>
            <a:r>
              <a:rPr lang="fr-FR" sz="1600" b="0" dirty="0">
                <a:solidFill>
                  <a:srgbClr val="2880B0"/>
                </a:solidFill>
              </a:rPr>
              <a:t>donner une place </a:t>
            </a:r>
            <a:r>
              <a:rPr lang="fr-FR" sz="1600" b="0" dirty="0" smtClean="0">
                <a:solidFill>
                  <a:srgbClr val="2880B0"/>
                </a:solidFill>
              </a:rPr>
              <a:t>concrète </a:t>
            </a:r>
            <a:r>
              <a:rPr lang="fr-FR" sz="1600" b="0" dirty="0">
                <a:solidFill>
                  <a:srgbClr val="2880B0"/>
                </a:solidFill>
              </a:rPr>
              <a:t>aux valeurs portées par l’école et par l’olympisme</a:t>
            </a:r>
          </a:p>
          <a:p>
            <a:pPr marL="285750" indent="-285750">
              <a:buFont typeface="Arial" panose="020B0604020202020204" pitchFamily="34" charset="0"/>
              <a:buChar char="•"/>
            </a:pPr>
            <a:r>
              <a:rPr lang="fr-FR" sz="1600" b="0" dirty="0">
                <a:solidFill>
                  <a:srgbClr val="2880B0"/>
                </a:solidFill>
              </a:rPr>
              <a:t>faire des JOP un élément structurant pour des jeunes acteurs d’une société sportive</a:t>
            </a:r>
          </a:p>
        </p:txBody>
      </p:sp>
      <p:sp>
        <p:nvSpPr>
          <p:cNvPr id="49" name="Titre 1"/>
          <p:cNvSpPr>
            <a:spLocks noGrp="1"/>
          </p:cNvSpPr>
          <p:nvPr>
            <p:ph type="title"/>
          </p:nvPr>
        </p:nvSpPr>
        <p:spPr>
          <a:xfrm>
            <a:off x="821658" y="434067"/>
            <a:ext cx="7920000" cy="324000"/>
          </a:xfrm>
        </p:spPr>
        <p:txBody>
          <a:bodyPr/>
          <a:lstStyle/>
          <a:p>
            <a:r>
              <a:rPr lang="fr-FR" sz="2000" dirty="0"/>
              <a:t>ENJEU de développement autour du  </a:t>
            </a:r>
            <a:br>
              <a:rPr lang="fr-FR" sz="2000" dirty="0"/>
            </a:br>
            <a:endParaRPr lang="fr-FR" sz="2000" dirty="0"/>
          </a:p>
        </p:txBody>
      </p:sp>
      <p:pic>
        <p:nvPicPr>
          <p:cNvPr id="4" name="Image 3">
            <a:extLst>
              <a:ext uri="{FF2B5EF4-FFF2-40B4-BE49-F238E27FC236}">
                <a16:creationId xmlns:a16="http://schemas.microsoft.com/office/drawing/2014/main" id="{75D53E49-072C-F342-91D2-41815268F9B1}"/>
              </a:ext>
            </a:extLst>
          </p:cNvPr>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26676" t="30374" r="51278" b="22791"/>
          <a:stretch/>
        </p:blipFill>
        <p:spPr bwMode="auto">
          <a:xfrm>
            <a:off x="7336002" y="-14998"/>
            <a:ext cx="1151791" cy="12221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09127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contenu 2"/>
          <p:cNvSpPr>
            <a:spLocks noGrp="1"/>
          </p:cNvSpPr>
          <p:nvPr>
            <p:ph idx="1"/>
          </p:nvPr>
        </p:nvSpPr>
        <p:spPr>
          <a:xfrm>
            <a:off x="468246" y="1299845"/>
            <a:ext cx="8317161" cy="4816671"/>
          </a:xfrm>
        </p:spPr>
        <p:txBody>
          <a:bodyPr/>
          <a:lstStyle/>
          <a:p>
            <a:pPr marL="285750" indent="-285750">
              <a:buFont typeface="Arial" panose="020B0604020202020204" pitchFamily="34" charset="0"/>
              <a:buChar char="•"/>
            </a:pPr>
            <a:r>
              <a:rPr lang="fr-FR" sz="1600" b="0" dirty="0">
                <a:solidFill>
                  <a:srgbClr val="2880B0"/>
                </a:solidFill>
              </a:rPr>
              <a:t>FACILITER L’ACCES A LA pratique sportive et artistique et a la vie associative DE TOUS LES ELEVES</a:t>
            </a:r>
          </a:p>
          <a:p>
            <a:pPr marL="285750" indent="-285750">
              <a:buFont typeface="Arial" panose="020B0604020202020204" pitchFamily="34" charset="0"/>
              <a:buChar char="•"/>
            </a:pPr>
            <a:r>
              <a:rPr lang="fr-FR" sz="1600" b="0" dirty="0">
                <a:solidFill>
                  <a:srgbClr val="2880B0"/>
                </a:solidFill>
              </a:rPr>
              <a:t>Fidéliser les pratiquants SUR L’ENSEMBLE DU CURSUS</a:t>
            </a:r>
          </a:p>
          <a:p>
            <a:pPr marL="285750" indent="-285750">
              <a:buFont typeface="Arial" panose="020B0604020202020204" pitchFamily="34" charset="0"/>
              <a:buChar char="•"/>
            </a:pPr>
            <a:r>
              <a:rPr lang="fr-FR" sz="1600" b="0" dirty="0">
                <a:solidFill>
                  <a:srgbClr val="2880B0"/>
                </a:solidFill>
              </a:rPr>
              <a:t>AUGMENTER LA PARTICIPATION DES FILLES</a:t>
            </a:r>
          </a:p>
          <a:p>
            <a:pPr marL="285750" indent="-285750">
              <a:buFont typeface="Arial" panose="020B0604020202020204" pitchFamily="34" charset="0"/>
              <a:buChar char="•"/>
            </a:pPr>
            <a:r>
              <a:rPr lang="fr-FR" sz="1600" b="0" dirty="0">
                <a:solidFill>
                  <a:srgbClr val="2880B0"/>
                </a:solidFill>
              </a:rPr>
              <a:t>ACTIVER TOUS LES LEVIERS  (TRANSPORTS,  EQUIPEMENTS, DISPONIBILITE DES ELEVES NOTAMMENT LE MERCREDI APRES-MIDI) POUR REDUIRE LES DISPARITES territoriales DANS la pratique DU SPORT SCOLAIRE</a:t>
            </a:r>
          </a:p>
          <a:p>
            <a:pPr marL="285750" indent="-285750">
              <a:buFont typeface="Arial" panose="020B0604020202020204" pitchFamily="34" charset="0"/>
              <a:buChar char="•"/>
            </a:pPr>
            <a:r>
              <a:rPr lang="fr-FR" sz="1600" b="0" dirty="0">
                <a:solidFill>
                  <a:srgbClr val="2880B0"/>
                </a:solidFill>
              </a:rPr>
              <a:t>Favoriser la participation des élèves en situation de handicap</a:t>
            </a:r>
          </a:p>
          <a:p>
            <a:pPr marL="285750" indent="-285750">
              <a:buFont typeface="Arial" panose="020B0604020202020204" pitchFamily="34" charset="0"/>
              <a:buChar char="•"/>
            </a:pPr>
            <a:r>
              <a:rPr lang="fr-FR" sz="1600" b="0" dirty="0">
                <a:solidFill>
                  <a:srgbClr val="2880B0"/>
                </a:solidFill>
              </a:rPr>
              <a:t>S’OUVRIR SUR LE MONDE PAR LES COOPERATIONS, LES ECHANGES NATIONAUX ET INTERNATIONAUX</a:t>
            </a:r>
          </a:p>
        </p:txBody>
      </p:sp>
      <p:sp>
        <p:nvSpPr>
          <p:cNvPr id="31" name="Titre 1"/>
          <p:cNvSpPr>
            <a:spLocks noGrp="1"/>
          </p:cNvSpPr>
          <p:nvPr>
            <p:ph type="title"/>
          </p:nvPr>
        </p:nvSpPr>
        <p:spPr>
          <a:xfrm>
            <a:off x="865407" y="347784"/>
            <a:ext cx="7920000" cy="324000"/>
          </a:xfrm>
        </p:spPr>
        <p:txBody>
          <a:bodyPr/>
          <a:lstStyle/>
          <a:p>
            <a:r>
              <a:rPr lang="fr-FR" sz="2000" dirty="0"/>
              <a:t>ENJEU de développement « Accessibilité »</a:t>
            </a:r>
          </a:p>
        </p:txBody>
      </p:sp>
    </p:spTree>
    <p:extLst>
      <p:ext uri="{BB962C8B-B14F-4D97-AF65-F5344CB8AC3E}">
        <p14:creationId xmlns:p14="http://schemas.microsoft.com/office/powerpoint/2010/main" val="2081084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contenu 2"/>
          <p:cNvSpPr>
            <a:spLocks noGrp="1"/>
          </p:cNvSpPr>
          <p:nvPr>
            <p:ph idx="1"/>
          </p:nvPr>
        </p:nvSpPr>
        <p:spPr>
          <a:xfrm>
            <a:off x="856716" y="1371924"/>
            <a:ext cx="7175611" cy="3720451"/>
          </a:xfrm>
        </p:spPr>
        <p:txBody>
          <a:bodyPr/>
          <a:lstStyle/>
          <a:p>
            <a:pPr marL="285750" indent="-285750">
              <a:buFont typeface="Arial" panose="020B0604020202020204" pitchFamily="34" charset="0"/>
              <a:buChar char="•"/>
            </a:pPr>
            <a:r>
              <a:rPr lang="fr-FR" sz="1600" b="0" dirty="0">
                <a:solidFill>
                  <a:srgbClr val="2880B0"/>
                </a:solidFill>
              </a:rPr>
              <a:t>Proposer des formes NOUVELLES de pratiques ET DE RENCONTRES sportives ET ARTISTIQUES en anticipant et prenant en compte les besoins et les attentes des ELEVES</a:t>
            </a:r>
          </a:p>
          <a:p>
            <a:pPr marL="285750" indent="-285750">
              <a:buFont typeface="Arial" panose="020B0604020202020204" pitchFamily="34" charset="0"/>
              <a:buChar char="•"/>
            </a:pPr>
            <a:r>
              <a:rPr lang="fr-FR" sz="1600" b="0" dirty="0">
                <a:solidFill>
                  <a:srgbClr val="2880B0"/>
                </a:solidFill>
              </a:rPr>
              <a:t>Favoriser l’émergence, le développement et la diffusion de projets NOVATEURS et des expérimentations issus des territoires</a:t>
            </a:r>
          </a:p>
          <a:p>
            <a:pPr marL="285750" indent="-285750">
              <a:buFont typeface="Arial" panose="020B0604020202020204" pitchFamily="34" charset="0"/>
              <a:buChar char="•"/>
            </a:pPr>
            <a:r>
              <a:rPr lang="fr-FR" sz="1600" b="0" dirty="0">
                <a:solidFill>
                  <a:srgbClr val="2880B0"/>
                </a:solidFill>
              </a:rPr>
              <a:t>Optimiser les actions de communication par le recours à des outils PERTINENTS</a:t>
            </a:r>
            <a:endParaRPr lang="en-US" sz="1600" b="0" dirty="0">
              <a:solidFill>
                <a:srgbClr val="2880B0"/>
              </a:solidFill>
            </a:endParaRPr>
          </a:p>
          <a:p>
            <a:pPr marL="285750" indent="-285750">
              <a:buFont typeface="Arial" panose="020B0604020202020204" pitchFamily="34" charset="0"/>
              <a:buChar char="•"/>
            </a:pPr>
            <a:r>
              <a:rPr lang="fr-FR" sz="1600" b="0" dirty="0">
                <a:solidFill>
                  <a:srgbClr val="2880B0"/>
                </a:solidFill>
              </a:rPr>
              <a:t>GARANTIR &amp; Moderniser les temps d’échanges et les modes de pilotage des projets EN RENFORCANT LE </a:t>
            </a:r>
            <a:r>
              <a:rPr lang="fr-FR" sz="1600" b="0" dirty="0" smtClean="0">
                <a:solidFill>
                  <a:srgbClr val="2880B0"/>
                </a:solidFill>
              </a:rPr>
              <a:t>RÔLE </a:t>
            </a:r>
            <a:r>
              <a:rPr lang="fr-FR" sz="1600" b="0" dirty="0">
                <a:solidFill>
                  <a:srgbClr val="2880B0"/>
                </a:solidFill>
              </a:rPr>
              <a:t>DES INSTANCES STATUTAIRES DE L’UNSS ET DE l’AS</a:t>
            </a:r>
            <a:endParaRPr lang="en-US" sz="1600" b="0" dirty="0">
              <a:solidFill>
                <a:srgbClr val="2880B0"/>
              </a:solidFill>
            </a:endParaRPr>
          </a:p>
          <a:p>
            <a:pPr marL="285750" indent="-285750">
              <a:buFont typeface="Arial" panose="020B0604020202020204" pitchFamily="34" charset="0"/>
              <a:buChar char="•"/>
            </a:pPr>
            <a:r>
              <a:rPr lang="fr-FR" sz="1600" b="0" dirty="0">
                <a:solidFill>
                  <a:srgbClr val="2880B0"/>
                </a:solidFill>
              </a:rPr>
              <a:t>Développer les compétences des élèves au sein de l’AS pour contribuer à « L’EDUCATION AU CHOIX »</a:t>
            </a:r>
          </a:p>
          <a:p>
            <a:pPr marL="285750" indent="-285750">
              <a:buFont typeface="Arial" panose="020B0604020202020204" pitchFamily="34" charset="0"/>
              <a:buChar char="•"/>
            </a:pPr>
            <a:endParaRPr lang="fr-FR" sz="1600" b="0" dirty="0">
              <a:solidFill>
                <a:srgbClr val="FFC000"/>
              </a:solidFill>
            </a:endParaRPr>
          </a:p>
        </p:txBody>
      </p:sp>
      <p:sp>
        <p:nvSpPr>
          <p:cNvPr id="49" name="Titre 1"/>
          <p:cNvSpPr>
            <a:spLocks noGrp="1"/>
          </p:cNvSpPr>
          <p:nvPr>
            <p:ph type="title"/>
          </p:nvPr>
        </p:nvSpPr>
        <p:spPr>
          <a:xfrm>
            <a:off x="1057745" y="421606"/>
            <a:ext cx="7920000" cy="324000"/>
          </a:xfrm>
        </p:spPr>
        <p:txBody>
          <a:bodyPr/>
          <a:lstStyle/>
          <a:p>
            <a:r>
              <a:rPr lang="fr-FR" sz="2000" dirty="0"/>
              <a:t>ENJEU de développement « innovation »</a:t>
            </a:r>
          </a:p>
        </p:txBody>
      </p:sp>
    </p:spTree>
    <p:extLst>
      <p:ext uri="{BB962C8B-B14F-4D97-AF65-F5344CB8AC3E}">
        <p14:creationId xmlns:p14="http://schemas.microsoft.com/office/powerpoint/2010/main" val="3532387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contenu 2"/>
          <p:cNvSpPr>
            <a:spLocks noGrp="1"/>
          </p:cNvSpPr>
          <p:nvPr>
            <p:ph idx="1"/>
          </p:nvPr>
        </p:nvSpPr>
        <p:spPr>
          <a:xfrm>
            <a:off x="688200" y="1454552"/>
            <a:ext cx="8186916" cy="3643048"/>
          </a:xfrm>
        </p:spPr>
        <p:txBody>
          <a:bodyPr/>
          <a:lstStyle/>
          <a:p>
            <a:pPr marL="285750" indent="-285750">
              <a:buFont typeface="Arial" panose="020B0604020202020204" pitchFamily="34" charset="0"/>
              <a:buChar char="•"/>
            </a:pPr>
            <a:r>
              <a:rPr lang="fr-FR" sz="1600" b="0" dirty="0">
                <a:solidFill>
                  <a:srgbClr val="2880B0"/>
                </a:solidFill>
              </a:rPr>
              <a:t>Favoriser ET RECONNAITRE l’engagement des élèves, au sein de l’association sportive, de l’UNSS et de la société civile</a:t>
            </a:r>
          </a:p>
          <a:p>
            <a:pPr marL="285750" indent="-285750">
              <a:buFont typeface="Arial" panose="020B0604020202020204" pitchFamily="34" charset="0"/>
              <a:buChar char="•"/>
            </a:pPr>
            <a:r>
              <a:rPr lang="fr-FR" sz="1600" b="0" dirty="0">
                <a:solidFill>
                  <a:srgbClr val="2880B0"/>
                </a:solidFill>
              </a:rPr>
              <a:t>Construire une éthique sportive ET ARTISTIQUE</a:t>
            </a:r>
          </a:p>
          <a:p>
            <a:pPr marL="285750" indent="-285750">
              <a:buFont typeface="Arial" panose="020B0604020202020204" pitchFamily="34" charset="0"/>
              <a:buChar char="•"/>
            </a:pPr>
            <a:r>
              <a:rPr lang="fr-FR" sz="1600" b="0" dirty="0">
                <a:solidFill>
                  <a:srgbClr val="2880B0"/>
                </a:solidFill>
              </a:rPr>
              <a:t>Impliquer UN MAXIMUM D’acteurs de la communauté éducative dans la vie de l’association sportive</a:t>
            </a:r>
          </a:p>
          <a:p>
            <a:pPr marL="285750" indent="-285750">
              <a:buFont typeface="Arial" panose="020B0604020202020204" pitchFamily="34" charset="0"/>
              <a:buChar char="•"/>
            </a:pPr>
            <a:r>
              <a:rPr lang="fr-FR" sz="1600" b="0" dirty="0">
                <a:solidFill>
                  <a:srgbClr val="2880B0"/>
                </a:solidFill>
              </a:rPr>
              <a:t>Promouvoir une pratique sportive ET ARTISTIQUE vectrice de sante et de bien-être</a:t>
            </a:r>
            <a:endParaRPr lang="en-US" sz="1600" b="0" dirty="0">
              <a:solidFill>
                <a:srgbClr val="2880B0"/>
              </a:solidFill>
            </a:endParaRPr>
          </a:p>
          <a:p>
            <a:pPr marL="285840" indent="-284040">
              <a:spcBef>
                <a:spcPts val="1599"/>
              </a:spcBef>
              <a:buClr>
                <a:srgbClr val="2880B0"/>
              </a:buClr>
              <a:buFont typeface="Arial"/>
              <a:buChar char="•"/>
            </a:pPr>
            <a:r>
              <a:rPr lang="fr-FR" sz="1600" b="0" dirty="0">
                <a:solidFill>
                  <a:srgbClr val="2880B0"/>
                </a:solidFill>
              </a:rPr>
              <a:t>FAVORISER L’EMERGENCE DES talents  AU SERVICE DE L’AS </a:t>
            </a:r>
            <a:r>
              <a:rPr lang="fr-FR" sz="1600" b="0">
                <a:solidFill>
                  <a:srgbClr val="2880B0"/>
                </a:solidFill>
              </a:rPr>
              <a:t>ET </a:t>
            </a:r>
            <a:r>
              <a:rPr lang="fr-FR" sz="1600" b="0" spc="-1">
                <a:solidFill>
                  <a:srgbClr val="2880B0"/>
                </a:solidFill>
                <a:ea typeface="DejaVu Sans"/>
              </a:rPr>
              <a:t>AU-DELÀ</a:t>
            </a:r>
            <a:endParaRPr lang="fr-FR" sz="1600" b="0" spc="-1"/>
          </a:p>
          <a:p>
            <a:pPr marL="285750" indent="-285750">
              <a:buFont typeface="Arial" panose="020B0604020202020204" pitchFamily="34" charset="0"/>
              <a:buChar char="•"/>
            </a:pPr>
            <a:r>
              <a:rPr lang="fr-FR" sz="1600" b="0" smtClean="0">
                <a:solidFill>
                  <a:srgbClr val="2880B0"/>
                </a:solidFill>
              </a:rPr>
              <a:t>PRENDRE </a:t>
            </a:r>
            <a:r>
              <a:rPr lang="fr-FR" sz="1600" b="0" dirty="0">
                <a:solidFill>
                  <a:srgbClr val="2880B0"/>
                </a:solidFill>
              </a:rPr>
              <a:t>EN COMPTE LES 17 Objectifs de développement durable  de l’ONU</a:t>
            </a:r>
            <a:endParaRPr lang="en-US" sz="1600" b="0" dirty="0">
              <a:solidFill>
                <a:srgbClr val="2880B0"/>
              </a:solidFill>
            </a:endParaRPr>
          </a:p>
          <a:p>
            <a:pPr marL="285750" indent="-285750">
              <a:buFont typeface="Arial" panose="020B0604020202020204" pitchFamily="34" charset="0"/>
              <a:buChar char="•"/>
            </a:pPr>
            <a:r>
              <a:rPr lang="fr-FR" sz="1600" b="0" dirty="0">
                <a:solidFill>
                  <a:srgbClr val="2880B0"/>
                </a:solidFill>
              </a:rPr>
              <a:t>CONTRIBUER A l’ensemble des politiques publiques</a:t>
            </a:r>
          </a:p>
        </p:txBody>
      </p:sp>
      <p:sp>
        <p:nvSpPr>
          <p:cNvPr id="49" name="Titre 1"/>
          <p:cNvSpPr>
            <a:spLocks noGrp="1"/>
          </p:cNvSpPr>
          <p:nvPr>
            <p:ph type="title"/>
          </p:nvPr>
        </p:nvSpPr>
        <p:spPr>
          <a:xfrm>
            <a:off x="688200" y="434067"/>
            <a:ext cx="7920000" cy="324000"/>
          </a:xfrm>
        </p:spPr>
        <p:txBody>
          <a:bodyPr/>
          <a:lstStyle/>
          <a:p>
            <a:r>
              <a:rPr lang="fr-FR" sz="2000" dirty="0"/>
              <a:t>ENJEU de développement « responsabilité »</a:t>
            </a:r>
          </a:p>
        </p:txBody>
      </p:sp>
    </p:spTree>
    <p:extLst>
      <p:ext uri="{BB962C8B-B14F-4D97-AF65-F5344CB8AC3E}">
        <p14:creationId xmlns:p14="http://schemas.microsoft.com/office/powerpoint/2010/main" val="165739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A7098B-9BBE-4C82-9F70-9FAE6518FD56}"/>
              </a:ext>
            </a:extLst>
          </p:cNvPr>
          <p:cNvSpPr/>
          <p:nvPr/>
        </p:nvSpPr>
        <p:spPr>
          <a:xfrm>
            <a:off x="105168" y="2294101"/>
            <a:ext cx="7399218" cy="523220"/>
          </a:xfrm>
          <a:prstGeom prst="rect">
            <a:avLst/>
          </a:prstGeom>
        </p:spPr>
        <p:txBody>
          <a:bodyPr wrap="square">
            <a:spAutoFit/>
          </a:bodyPr>
          <a:lstStyle/>
          <a:p>
            <a:pPr algn="ctr">
              <a:spcBef>
                <a:spcPts val="1600"/>
              </a:spcBef>
            </a:pPr>
            <a:r>
              <a:rPr lang="fr-FR" sz="2800" b="1" cap="all" dirty="0">
                <a:solidFill>
                  <a:srgbClr val="2D8EC2"/>
                </a:solidFill>
              </a:rPr>
              <a:t>«  L’UNSS  c’est plus que du sport »</a:t>
            </a:r>
          </a:p>
        </p:txBody>
      </p:sp>
      <p:sp>
        <p:nvSpPr>
          <p:cNvPr id="8" name="Rectangle 7">
            <a:extLst>
              <a:ext uri="{FF2B5EF4-FFF2-40B4-BE49-F238E27FC236}">
                <a16:creationId xmlns:a16="http://schemas.microsoft.com/office/drawing/2014/main" id="{3A135A3C-FE38-4018-9FF2-C2AE973992EF}"/>
              </a:ext>
            </a:extLst>
          </p:cNvPr>
          <p:cNvSpPr/>
          <p:nvPr/>
        </p:nvSpPr>
        <p:spPr>
          <a:xfrm>
            <a:off x="1975945" y="3375219"/>
            <a:ext cx="7010400" cy="1795363"/>
          </a:xfrm>
          <a:prstGeom prst="rect">
            <a:avLst/>
          </a:prstGeom>
        </p:spPr>
        <p:txBody>
          <a:bodyPr wrap="square">
            <a:spAutoFit/>
          </a:bodyPr>
          <a:lstStyle/>
          <a:p>
            <a:pPr algn="ctr">
              <a:spcBef>
                <a:spcPts val="1600"/>
              </a:spcBef>
            </a:pPr>
            <a:endParaRPr lang="fr-FR" sz="2800" b="1" cap="all" dirty="0">
              <a:solidFill>
                <a:srgbClr val="2D8EC2"/>
              </a:solidFill>
            </a:endParaRPr>
          </a:p>
          <a:p>
            <a:pPr algn="ctr">
              <a:spcBef>
                <a:spcPts val="1600"/>
              </a:spcBef>
            </a:pPr>
            <a:r>
              <a:rPr lang="fr-FR" sz="2800" b="1" cap="all" dirty="0">
                <a:solidFill>
                  <a:srgbClr val="2D8EC2"/>
                </a:solidFill>
              </a:rPr>
              <a:t>« L’UNSS c’est </a:t>
            </a:r>
            <a:r>
              <a:rPr lang="fr-FR" sz="2400" b="1" cap="all" dirty="0">
                <a:solidFill>
                  <a:srgbClr val="2D8EC2"/>
                </a:solidFill>
              </a:rPr>
              <a:t>pour les élèves </a:t>
            </a:r>
          </a:p>
          <a:p>
            <a:pPr algn="ctr">
              <a:spcBef>
                <a:spcPts val="1600"/>
              </a:spcBef>
            </a:pPr>
            <a:r>
              <a:rPr lang="fr-FR" sz="2400" b="1" cap="all" dirty="0">
                <a:solidFill>
                  <a:srgbClr val="2D8EC2"/>
                </a:solidFill>
              </a:rPr>
              <a:t>et par les élèves</a:t>
            </a:r>
            <a:r>
              <a:rPr lang="fr-FR" sz="2800" b="1" cap="all" dirty="0">
                <a:solidFill>
                  <a:srgbClr val="2D8EC2"/>
                </a:solidFill>
              </a:rPr>
              <a:t> »</a:t>
            </a:r>
          </a:p>
        </p:txBody>
      </p:sp>
      <p:sp>
        <p:nvSpPr>
          <p:cNvPr id="11" name="Ellipse 10">
            <a:extLst>
              <a:ext uri="{FF2B5EF4-FFF2-40B4-BE49-F238E27FC236}">
                <a16:creationId xmlns:a16="http://schemas.microsoft.com/office/drawing/2014/main" id="{72A6B0DD-0CEA-4F46-BBBC-F0E05D40BC8D}"/>
              </a:ext>
            </a:extLst>
          </p:cNvPr>
          <p:cNvSpPr/>
          <p:nvPr/>
        </p:nvSpPr>
        <p:spPr>
          <a:xfrm>
            <a:off x="252249" y="1019504"/>
            <a:ext cx="5234396" cy="5084412"/>
          </a:xfrm>
          <a:prstGeom prst="ellipse">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id="{009A063C-2989-4024-8595-F5C0835CD870}"/>
              </a:ext>
            </a:extLst>
          </p:cNvPr>
          <p:cNvSpPr/>
          <p:nvPr/>
        </p:nvSpPr>
        <p:spPr>
          <a:xfrm>
            <a:off x="3384330" y="1019504"/>
            <a:ext cx="5402318" cy="5084412"/>
          </a:xfrm>
          <a:prstGeom prst="ellipse">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 name="Ellipse 1">
            <a:extLst>
              <a:ext uri="{FF2B5EF4-FFF2-40B4-BE49-F238E27FC236}">
                <a16:creationId xmlns:a16="http://schemas.microsoft.com/office/drawing/2014/main" id="{C9AB4207-580D-4B4E-A1C5-F7051648861B}"/>
              </a:ext>
            </a:extLst>
          </p:cNvPr>
          <p:cNvSpPr/>
          <p:nvPr/>
        </p:nvSpPr>
        <p:spPr>
          <a:xfrm>
            <a:off x="3647015" y="2949462"/>
            <a:ext cx="1839629" cy="90090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b="1" dirty="0">
                <a:solidFill>
                  <a:srgbClr val="FF0000"/>
                </a:solidFill>
              </a:rPr>
              <a:t>Rencontres  Réussites</a:t>
            </a:r>
          </a:p>
        </p:txBody>
      </p:sp>
      <p:sp>
        <p:nvSpPr>
          <p:cNvPr id="4" name="ZoneTexte 3">
            <a:extLst>
              <a:ext uri="{FF2B5EF4-FFF2-40B4-BE49-F238E27FC236}">
                <a16:creationId xmlns:a16="http://schemas.microsoft.com/office/drawing/2014/main" id="{A6B41EB6-2177-D440-98B7-02F0394532EF}"/>
              </a:ext>
            </a:extLst>
          </p:cNvPr>
          <p:cNvSpPr txBox="1"/>
          <p:nvPr/>
        </p:nvSpPr>
        <p:spPr>
          <a:xfrm>
            <a:off x="5044965" y="1200931"/>
            <a:ext cx="2573597" cy="851515"/>
          </a:xfrm>
          <a:prstGeom prst="rect">
            <a:avLst/>
          </a:prstGeom>
          <a:noFill/>
        </p:spPr>
        <p:txBody>
          <a:bodyPr wrap="square" rtlCol="0">
            <a:spAutoFit/>
          </a:bodyPr>
          <a:lstStyle/>
          <a:p>
            <a:pPr algn="ctr">
              <a:spcBef>
                <a:spcPts val="1600"/>
              </a:spcBef>
            </a:pPr>
            <a:r>
              <a:rPr lang="fr-FR" b="1" cap="all" dirty="0">
                <a:solidFill>
                  <a:srgbClr val="2D8EC2"/>
                </a:solidFill>
              </a:rPr>
              <a:t>PNDSS </a:t>
            </a:r>
          </a:p>
          <a:p>
            <a:pPr algn="ctr">
              <a:spcBef>
                <a:spcPts val="1600"/>
              </a:spcBef>
            </a:pPr>
            <a:r>
              <a:rPr lang="fr-FR" b="1" cap="all" dirty="0">
                <a:solidFill>
                  <a:srgbClr val="2D8EC2"/>
                </a:solidFill>
              </a:rPr>
              <a:t>2020-2024</a:t>
            </a:r>
          </a:p>
        </p:txBody>
      </p:sp>
      <p:sp>
        <p:nvSpPr>
          <p:cNvPr id="9" name="ZoneTexte 8">
            <a:extLst>
              <a:ext uri="{FF2B5EF4-FFF2-40B4-BE49-F238E27FC236}">
                <a16:creationId xmlns:a16="http://schemas.microsoft.com/office/drawing/2014/main" id="{17E7808D-833A-FA40-B147-8515D51A0F9E}"/>
              </a:ext>
            </a:extLst>
          </p:cNvPr>
          <p:cNvSpPr txBox="1"/>
          <p:nvPr/>
        </p:nvSpPr>
        <p:spPr>
          <a:xfrm>
            <a:off x="1413640" y="1200931"/>
            <a:ext cx="2573597" cy="851515"/>
          </a:xfrm>
          <a:prstGeom prst="rect">
            <a:avLst/>
          </a:prstGeom>
          <a:noFill/>
        </p:spPr>
        <p:txBody>
          <a:bodyPr wrap="square" rtlCol="0">
            <a:spAutoFit/>
          </a:bodyPr>
          <a:lstStyle/>
          <a:p>
            <a:pPr algn="ctr">
              <a:spcBef>
                <a:spcPts val="1600"/>
              </a:spcBef>
            </a:pPr>
            <a:r>
              <a:rPr lang="fr-FR" b="1" cap="all" dirty="0">
                <a:solidFill>
                  <a:srgbClr val="2D8EC2"/>
                </a:solidFill>
              </a:rPr>
              <a:t>PNDSS </a:t>
            </a:r>
          </a:p>
          <a:p>
            <a:pPr algn="ctr">
              <a:spcBef>
                <a:spcPts val="1600"/>
              </a:spcBef>
            </a:pPr>
            <a:r>
              <a:rPr lang="fr-FR" b="1" cap="all" dirty="0">
                <a:solidFill>
                  <a:srgbClr val="2D8EC2"/>
                </a:solidFill>
              </a:rPr>
              <a:t>2016-2020</a:t>
            </a:r>
          </a:p>
        </p:txBody>
      </p:sp>
      <p:cxnSp>
        <p:nvCxnSpPr>
          <p:cNvPr id="13" name="Connecteur droit avec flèche 12">
            <a:extLst>
              <a:ext uri="{FF2B5EF4-FFF2-40B4-BE49-F238E27FC236}">
                <a16:creationId xmlns:a16="http://schemas.microsoft.com/office/drawing/2014/main" id="{A79D43FB-AA34-DA43-AED0-ACEEE5FC6EDF}"/>
              </a:ext>
            </a:extLst>
          </p:cNvPr>
          <p:cNvCxnSpPr>
            <a:cxnSpLocks/>
          </p:cNvCxnSpPr>
          <p:nvPr/>
        </p:nvCxnSpPr>
        <p:spPr>
          <a:xfrm flipV="1">
            <a:off x="3384330" y="1626688"/>
            <a:ext cx="2291256"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12395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8D7E0B-A895-4EE4-827A-325831705F98}"/>
              </a:ext>
            </a:extLst>
          </p:cNvPr>
          <p:cNvSpPr>
            <a:spLocks noGrp="1"/>
          </p:cNvSpPr>
          <p:nvPr>
            <p:ph type="title"/>
          </p:nvPr>
        </p:nvSpPr>
        <p:spPr/>
        <p:txBody>
          <a:bodyPr/>
          <a:lstStyle/>
          <a:p>
            <a:r>
              <a:rPr lang="fr-FR" dirty="0"/>
              <a:t>L’UNSS EN D’AUTRES MOTS</a:t>
            </a:r>
          </a:p>
        </p:txBody>
      </p:sp>
      <p:sp>
        <p:nvSpPr>
          <p:cNvPr id="3" name="Espace réservé du contenu 2">
            <a:extLst>
              <a:ext uri="{FF2B5EF4-FFF2-40B4-BE49-F238E27FC236}">
                <a16:creationId xmlns:a16="http://schemas.microsoft.com/office/drawing/2014/main" id="{AB680213-97B7-4815-B4F8-FFC012DE2063}"/>
              </a:ext>
            </a:extLst>
          </p:cNvPr>
          <p:cNvSpPr>
            <a:spLocks noGrp="1"/>
          </p:cNvSpPr>
          <p:nvPr>
            <p:ph idx="1"/>
          </p:nvPr>
        </p:nvSpPr>
        <p:spPr>
          <a:xfrm>
            <a:off x="212650" y="1899069"/>
            <a:ext cx="8560637" cy="649992"/>
          </a:xfrm>
          <a:solidFill>
            <a:schemeClr val="accent2">
              <a:lumMod val="20000"/>
              <a:lumOff val="80000"/>
            </a:schemeClr>
          </a:solidFill>
        </p:spPr>
        <p:txBody>
          <a:bodyPr anchor="ctr"/>
          <a:lstStyle/>
          <a:p>
            <a:pPr algn="ctr"/>
            <a:r>
              <a:rPr lang="fr-FR" sz="1600" dirty="0">
                <a:solidFill>
                  <a:srgbClr val="FF0000"/>
                </a:solidFill>
              </a:rPr>
              <a:t>D’un </a:t>
            </a:r>
            <a:r>
              <a:rPr lang="fr-FR" sz="1600" dirty="0">
                <a:solidFill>
                  <a:srgbClr val="0070C0"/>
                </a:solidFill>
              </a:rPr>
              <a:t>AIR</a:t>
            </a:r>
            <a:r>
              <a:rPr lang="fr-FR" sz="1600" dirty="0">
                <a:solidFill>
                  <a:srgbClr val="FF0000"/>
                </a:solidFill>
              </a:rPr>
              <a:t> à l’autre il n’y a qu’un            mais TANT D’</a:t>
            </a:r>
            <a:r>
              <a:rPr lang="fr-FR" sz="1600" dirty="0">
                <a:solidFill>
                  <a:srgbClr val="0070C0"/>
                </a:solidFill>
              </a:rPr>
              <a:t>espaces</a:t>
            </a:r>
            <a:r>
              <a:rPr lang="fr-FR" sz="1600" dirty="0">
                <a:solidFill>
                  <a:srgbClr val="FF0000"/>
                </a:solidFill>
              </a:rPr>
              <a:t> à investir !!</a:t>
            </a:r>
          </a:p>
        </p:txBody>
      </p:sp>
      <p:pic>
        <p:nvPicPr>
          <p:cNvPr id="5" name="Image 4">
            <a:extLst>
              <a:ext uri="{FF2B5EF4-FFF2-40B4-BE49-F238E27FC236}">
                <a16:creationId xmlns:a16="http://schemas.microsoft.com/office/drawing/2014/main" id="{2FD4DEAA-4997-4917-96BA-C8AAA03BAA2A}"/>
              </a:ext>
            </a:extLst>
          </p:cNvPr>
          <p:cNvPicPr/>
          <p:nvPr/>
        </p:nvPicPr>
        <p:blipFill rotWithShape="1">
          <a:blip r:embed="rId3" cstate="print">
            <a:extLst>
              <a:ext uri="{28A0092B-C50C-407E-A947-70E740481C1C}">
                <a14:useLocalDpi xmlns:a14="http://schemas.microsoft.com/office/drawing/2010/main" val="0"/>
              </a:ext>
            </a:extLst>
          </a:blip>
          <a:srcRect b="22227"/>
          <a:stretch/>
        </p:blipFill>
        <p:spPr>
          <a:xfrm>
            <a:off x="4460810" y="243816"/>
            <a:ext cx="4237892" cy="1289807"/>
          </a:xfrm>
          <a:prstGeom prst="rect">
            <a:avLst/>
          </a:prstGeom>
        </p:spPr>
      </p:pic>
      <p:pic>
        <p:nvPicPr>
          <p:cNvPr id="6" name="Image 5">
            <a:extLst>
              <a:ext uri="{FF2B5EF4-FFF2-40B4-BE49-F238E27FC236}">
                <a16:creationId xmlns:a16="http://schemas.microsoft.com/office/drawing/2014/main" id="{9F8E7882-38BB-44AA-AE98-61E7BDDE6635}"/>
              </a:ext>
            </a:extLst>
          </p:cNvPr>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26676" t="30374" r="51278" b="22791"/>
          <a:stretch/>
        </p:blipFill>
        <p:spPr bwMode="auto">
          <a:xfrm>
            <a:off x="7137769" y="-171227"/>
            <a:ext cx="1151791" cy="1222130"/>
          </a:xfrm>
          <a:prstGeom prst="rect">
            <a:avLst/>
          </a:prstGeom>
          <a:ln>
            <a:noFill/>
          </a:ln>
          <a:extLst>
            <a:ext uri="{53640926-AAD7-44D8-BBD7-CCE9431645EC}">
              <a14:shadowObscured xmlns:a14="http://schemas.microsoft.com/office/drawing/2010/main"/>
            </a:ext>
          </a:extLst>
        </p:spPr>
      </p:pic>
      <p:pic>
        <p:nvPicPr>
          <p:cNvPr id="7" name="Image 6">
            <a:extLst>
              <a:ext uri="{FF2B5EF4-FFF2-40B4-BE49-F238E27FC236}">
                <a16:creationId xmlns:a16="http://schemas.microsoft.com/office/drawing/2014/main" id="{3CD90587-D5C3-4788-9303-BE4B0D16606F}"/>
              </a:ext>
            </a:extLst>
          </p:cNvPr>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26676" t="30374" r="51278" b="22791"/>
          <a:stretch/>
        </p:blipFill>
        <p:spPr bwMode="auto">
          <a:xfrm>
            <a:off x="212648" y="4759103"/>
            <a:ext cx="542460" cy="632861"/>
          </a:xfrm>
          <a:prstGeom prst="rect">
            <a:avLst/>
          </a:prstGeom>
          <a:ln>
            <a:noFill/>
          </a:ln>
          <a:extLst>
            <a:ext uri="{53640926-AAD7-44D8-BBD7-CCE9431645EC}">
              <a14:shadowObscured xmlns:a14="http://schemas.microsoft.com/office/drawing/2010/main"/>
            </a:ext>
          </a:extLst>
        </p:spPr>
      </p:pic>
      <p:sp>
        <p:nvSpPr>
          <p:cNvPr id="8" name="Espace réservé du contenu 11">
            <a:extLst>
              <a:ext uri="{FF2B5EF4-FFF2-40B4-BE49-F238E27FC236}">
                <a16:creationId xmlns:a16="http://schemas.microsoft.com/office/drawing/2014/main" id="{3A182D1F-645F-4626-B172-D7D10C823348}"/>
              </a:ext>
            </a:extLst>
          </p:cNvPr>
          <p:cNvSpPr txBox="1">
            <a:spLocks/>
          </p:cNvSpPr>
          <p:nvPr/>
        </p:nvSpPr>
        <p:spPr>
          <a:xfrm>
            <a:off x="-1476314" y="5391964"/>
            <a:ext cx="6457015" cy="3240000"/>
          </a:xfrm>
          <a:prstGeom prst="rect">
            <a:avLst/>
          </a:prstGeom>
        </p:spPr>
        <p:txBody>
          <a:bodyPr lIns="0" tIns="0" rIns="0" bIns="0">
            <a:noAutofit/>
          </a:bodyPr>
          <a:lstStyle>
            <a:lvl1pPr marL="0" indent="0" algn="l" defTabSz="457200" rtl="0" eaLnBrk="1" latinLnBrk="0" hangingPunct="1">
              <a:spcBef>
                <a:spcPts val="1600"/>
              </a:spcBef>
              <a:buFont typeface="Arial"/>
              <a:buNone/>
              <a:defRPr sz="1100" b="1" kern="1200" cap="all">
                <a:solidFill>
                  <a:srgbClr val="2D8EC2"/>
                </a:solidFill>
                <a:latin typeface="+mn-lt"/>
                <a:ea typeface="+mn-ea"/>
                <a:cs typeface="+mn-cs"/>
              </a:defRPr>
            </a:lvl1pPr>
            <a:lvl2pPr marL="0" indent="0" algn="l" defTabSz="457200" rtl="0" eaLnBrk="1" latinLnBrk="0" hangingPunct="1">
              <a:spcBef>
                <a:spcPts val="800"/>
              </a:spcBef>
              <a:buFont typeface="Arial"/>
              <a:buNone/>
              <a:defRPr sz="900" b="1" kern="1200">
                <a:solidFill>
                  <a:schemeClr val="tx1"/>
                </a:solidFill>
                <a:latin typeface="+mn-lt"/>
                <a:ea typeface="+mn-ea"/>
                <a:cs typeface="+mn-cs"/>
              </a:defRPr>
            </a:lvl2pPr>
            <a:lvl3pPr marL="0" indent="0" algn="l" defTabSz="457200" rtl="0" eaLnBrk="1" latinLnBrk="0" hangingPunct="1">
              <a:spcBef>
                <a:spcPts val="200"/>
              </a:spcBef>
              <a:buFont typeface="Arial"/>
              <a:buNone/>
              <a:defRPr sz="900" b="1" kern="1200">
                <a:solidFill>
                  <a:schemeClr val="tx1"/>
                </a:solidFill>
                <a:latin typeface="+mn-lt"/>
                <a:ea typeface="+mn-ea"/>
                <a:cs typeface="+mn-cs"/>
              </a:defRPr>
            </a:lvl3pPr>
            <a:lvl4pPr marL="0" indent="0" algn="l" defTabSz="457200" rtl="0" eaLnBrk="1" latinLnBrk="0" hangingPunct="1">
              <a:spcBef>
                <a:spcPts val="200"/>
              </a:spcBef>
              <a:buFont typeface="Arial"/>
              <a:buNone/>
              <a:defRPr sz="900" b="1" kern="1200">
                <a:solidFill>
                  <a:schemeClr val="tx1"/>
                </a:solidFill>
                <a:latin typeface="+mn-lt"/>
                <a:ea typeface="+mn-ea"/>
                <a:cs typeface="+mn-cs"/>
              </a:defRPr>
            </a:lvl4pPr>
            <a:lvl5pPr marL="0" indent="0" algn="l" defTabSz="457200" rtl="0" eaLnBrk="1" latinLnBrk="0" hangingPunct="1">
              <a:spcBef>
                <a:spcPts val="200"/>
              </a:spcBef>
              <a:buFont typeface="Arial"/>
              <a:buNone/>
              <a:defRPr sz="9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a:t>       </a:t>
            </a:r>
            <a:endParaRPr lang="fr-FR" dirty="0"/>
          </a:p>
        </p:txBody>
      </p:sp>
      <p:sp>
        <p:nvSpPr>
          <p:cNvPr id="10" name="ZoneTexte 9">
            <a:extLst>
              <a:ext uri="{FF2B5EF4-FFF2-40B4-BE49-F238E27FC236}">
                <a16:creationId xmlns:a16="http://schemas.microsoft.com/office/drawing/2014/main" id="{576933F3-BA8B-48C4-9366-101012E2F605}"/>
              </a:ext>
            </a:extLst>
          </p:cNvPr>
          <p:cNvSpPr txBox="1"/>
          <p:nvPr/>
        </p:nvSpPr>
        <p:spPr>
          <a:xfrm>
            <a:off x="5695575" y="1165199"/>
            <a:ext cx="1925527" cy="338554"/>
          </a:xfrm>
          <a:prstGeom prst="rect">
            <a:avLst/>
          </a:prstGeom>
          <a:solidFill>
            <a:schemeClr val="bg1"/>
          </a:solidFill>
        </p:spPr>
        <p:txBody>
          <a:bodyPr wrap="none" rtlCol="0">
            <a:spAutoFit/>
          </a:bodyPr>
          <a:lstStyle/>
          <a:p>
            <a:r>
              <a:rPr lang="fr-FR" sz="1600" b="1" dirty="0">
                <a:solidFill>
                  <a:schemeClr val="tx2">
                    <a:lumMod val="75000"/>
                    <a:lumOff val="25000"/>
                  </a:schemeClr>
                </a:solidFill>
              </a:rPr>
              <a:t>PNDSS 2020-2024</a:t>
            </a:r>
          </a:p>
        </p:txBody>
      </p:sp>
      <p:pic>
        <p:nvPicPr>
          <p:cNvPr id="11" name="Image 10">
            <a:extLst>
              <a:ext uri="{FF2B5EF4-FFF2-40B4-BE49-F238E27FC236}">
                <a16:creationId xmlns:a16="http://schemas.microsoft.com/office/drawing/2014/main" id="{A4644298-4F4E-5C48-91A8-8DB1CB18C781}"/>
              </a:ext>
            </a:extLst>
          </p:cNvPr>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26676" t="30374" r="51278" b="22791"/>
          <a:stretch/>
        </p:blipFill>
        <p:spPr bwMode="auto">
          <a:xfrm>
            <a:off x="4127758" y="1850053"/>
            <a:ext cx="542460" cy="632861"/>
          </a:xfrm>
          <a:prstGeom prst="rect">
            <a:avLst/>
          </a:prstGeom>
          <a:ln>
            <a:noFill/>
          </a:ln>
          <a:extLst>
            <a:ext uri="{53640926-AAD7-44D8-BBD7-CCE9431645EC}">
              <a14:shadowObscured xmlns:a14="http://schemas.microsoft.com/office/drawing/2010/main"/>
            </a:ext>
          </a:extLst>
        </p:spPr>
      </p:pic>
      <p:sp>
        <p:nvSpPr>
          <p:cNvPr id="16" name="Espace réservé du contenu 2">
            <a:extLst>
              <a:ext uri="{FF2B5EF4-FFF2-40B4-BE49-F238E27FC236}">
                <a16:creationId xmlns:a16="http://schemas.microsoft.com/office/drawing/2014/main" id="{C1CF745A-00F4-9C4B-AE58-E4913DD2A884}"/>
              </a:ext>
            </a:extLst>
          </p:cNvPr>
          <p:cNvSpPr txBox="1">
            <a:spLocks/>
          </p:cNvSpPr>
          <p:nvPr/>
        </p:nvSpPr>
        <p:spPr>
          <a:xfrm>
            <a:off x="287233" y="2878115"/>
            <a:ext cx="4284767" cy="1383014"/>
          </a:xfrm>
          <a:prstGeom prst="rect">
            <a:avLst/>
          </a:prstGeom>
          <a:solidFill>
            <a:schemeClr val="accent2">
              <a:lumMod val="20000"/>
              <a:lumOff val="80000"/>
            </a:schemeClr>
          </a:solidFill>
        </p:spPr>
        <p:txBody>
          <a:bodyPr lIns="0" tIns="0" rIns="0" bIns="0" anchor="ctr">
            <a:noAutofit/>
          </a:bodyPr>
          <a:lstStyle>
            <a:lvl1pPr marL="0" indent="0" algn="l" defTabSz="457200" rtl="0" eaLnBrk="1" latinLnBrk="0" hangingPunct="1">
              <a:spcBef>
                <a:spcPts val="1600"/>
              </a:spcBef>
              <a:buFont typeface="Arial"/>
              <a:buNone/>
              <a:defRPr sz="1100" b="1" kern="1200" cap="all">
                <a:solidFill>
                  <a:srgbClr val="2D8EC2"/>
                </a:solidFill>
                <a:latin typeface="+mn-lt"/>
                <a:ea typeface="+mn-ea"/>
                <a:cs typeface="+mn-cs"/>
              </a:defRPr>
            </a:lvl1pPr>
            <a:lvl2pPr marL="0" indent="0" algn="l" defTabSz="457200" rtl="0" eaLnBrk="1" latinLnBrk="0" hangingPunct="1">
              <a:spcBef>
                <a:spcPts val="800"/>
              </a:spcBef>
              <a:buFont typeface="Arial"/>
              <a:buNone/>
              <a:defRPr sz="900" b="1" kern="1200">
                <a:solidFill>
                  <a:schemeClr val="tx1"/>
                </a:solidFill>
                <a:latin typeface="+mn-lt"/>
                <a:ea typeface="+mn-ea"/>
                <a:cs typeface="+mn-cs"/>
              </a:defRPr>
            </a:lvl2pPr>
            <a:lvl3pPr marL="0" indent="0" algn="l" defTabSz="457200" rtl="0" eaLnBrk="1" latinLnBrk="0" hangingPunct="1">
              <a:spcBef>
                <a:spcPts val="200"/>
              </a:spcBef>
              <a:buFont typeface="Arial"/>
              <a:buNone/>
              <a:defRPr sz="900" b="1" kern="1200">
                <a:solidFill>
                  <a:schemeClr val="tx1"/>
                </a:solidFill>
                <a:latin typeface="+mn-lt"/>
                <a:ea typeface="+mn-ea"/>
                <a:cs typeface="+mn-cs"/>
              </a:defRPr>
            </a:lvl3pPr>
            <a:lvl4pPr marL="0" indent="0" algn="l" defTabSz="457200" rtl="0" eaLnBrk="1" latinLnBrk="0" hangingPunct="1">
              <a:spcBef>
                <a:spcPts val="200"/>
              </a:spcBef>
              <a:buFont typeface="Arial"/>
              <a:buNone/>
              <a:defRPr sz="900" b="1" kern="1200">
                <a:solidFill>
                  <a:schemeClr val="tx1"/>
                </a:solidFill>
                <a:latin typeface="+mn-lt"/>
                <a:ea typeface="+mn-ea"/>
                <a:cs typeface="+mn-cs"/>
              </a:defRPr>
            </a:lvl4pPr>
            <a:lvl5pPr marL="0" indent="0" algn="l" defTabSz="457200" rtl="0" eaLnBrk="1" latinLnBrk="0" hangingPunct="1">
              <a:spcBef>
                <a:spcPts val="200"/>
              </a:spcBef>
              <a:buFont typeface="Arial"/>
              <a:buNone/>
              <a:defRPr sz="9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fr-FR" sz="1400" dirty="0">
                <a:solidFill>
                  <a:srgbClr val="FF0000"/>
                </a:solidFill>
              </a:rPr>
              <a:t>un positionnement affirmé au sein de </a:t>
            </a:r>
            <a:r>
              <a:rPr lang="fr-FR" sz="1400" dirty="0">
                <a:solidFill>
                  <a:srgbClr val="0070C0"/>
                </a:solidFill>
              </a:rPr>
              <a:t>l’Education</a:t>
            </a:r>
            <a:r>
              <a:rPr lang="fr-FR" sz="1400" dirty="0">
                <a:solidFill>
                  <a:srgbClr val="FF0000"/>
                </a:solidFill>
              </a:rPr>
              <a:t> </a:t>
            </a:r>
            <a:r>
              <a:rPr lang="fr-FR" sz="1400" dirty="0">
                <a:solidFill>
                  <a:srgbClr val="0070C0"/>
                </a:solidFill>
              </a:rPr>
              <a:t>nationale </a:t>
            </a:r>
            <a:r>
              <a:rPr lang="fr-FR" sz="1400" dirty="0">
                <a:solidFill>
                  <a:srgbClr val="FF0000"/>
                </a:solidFill>
              </a:rPr>
              <a:t>dans tous ses </a:t>
            </a:r>
            <a:r>
              <a:rPr lang="fr-FR" sz="1400" dirty="0">
                <a:solidFill>
                  <a:srgbClr val="0070C0"/>
                </a:solidFill>
              </a:rPr>
              <a:t>établissements</a:t>
            </a:r>
            <a:r>
              <a:rPr lang="fr-FR" sz="1400" dirty="0">
                <a:solidFill>
                  <a:srgbClr val="FF0000"/>
                </a:solidFill>
              </a:rPr>
              <a:t> du second degré</a:t>
            </a:r>
            <a:endParaRPr lang="fr-FR" sz="1400" dirty="0">
              <a:solidFill>
                <a:srgbClr val="0070C0"/>
              </a:solidFill>
            </a:endParaRPr>
          </a:p>
        </p:txBody>
      </p:sp>
      <p:sp>
        <p:nvSpPr>
          <p:cNvPr id="17" name="Espace réservé du contenu 2">
            <a:extLst>
              <a:ext uri="{FF2B5EF4-FFF2-40B4-BE49-F238E27FC236}">
                <a16:creationId xmlns:a16="http://schemas.microsoft.com/office/drawing/2014/main" id="{D19B81E2-1895-3F42-B16F-E33354ECA1E3}"/>
              </a:ext>
            </a:extLst>
          </p:cNvPr>
          <p:cNvSpPr txBox="1">
            <a:spLocks/>
          </p:cNvSpPr>
          <p:nvPr/>
        </p:nvSpPr>
        <p:spPr>
          <a:xfrm>
            <a:off x="4857008" y="2875537"/>
            <a:ext cx="3916279" cy="1383014"/>
          </a:xfrm>
          <a:prstGeom prst="rect">
            <a:avLst/>
          </a:prstGeom>
          <a:solidFill>
            <a:schemeClr val="accent3">
              <a:lumMod val="20000"/>
              <a:lumOff val="80000"/>
            </a:schemeClr>
          </a:solidFill>
        </p:spPr>
        <p:txBody>
          <a:bodyPr lIns="0" tIns="0" rIns="0" bIns="0" anchor="ctr">
            <a:noAutofit/>
          </a:bodyPr>
          <a:lstStyle>
            <a:lvl1pPr marL="0" indent="0" algn="l" defTabSz="457200" rtl="0" eaLnBrk="1" latinLnBrk="0" hangingPunct="1">
              <a:spcBef>
                <a:spcPts val="1600"/>
              </a:spcBef>
              <a:buFont typeface="Arial"/>
              <a:buNone/>
              <a:defRPr sz="1100" b="1" kern="1200" cap="all">
                <a:solidFill>
                  <a:srgbClr val="2D8EC2"/>
                </a:solidFill>
                <a:latin typeface="+mn-lt"/>
                <a:ea typeface="+mn-ea"/>
                <a:cs typeface="+mn-cs"/>
              </a:defRPr>
            </a:lvl1pPr>
            <a:lvl2pPr marL="0" indent="0" algn="l" defTabSz="457200" rtl="0" eaLnBrk="1" latinLnBrk="0" hangingPunct="1">
              <a:spcBef>
                <a:spcPts val="800"/>
              </a:spcBef>
              <a:buFont typeface="Arial"/>
              <a:buNone/>
              <a:defRPr sz="900" b="1" kern="1200">
                <a:solidFill>
                  <a:schemeClr val="tx1"/>
                </a:solidFill>
                <a:latin typeface="+mn-lt"/>
                <a:ea typeface="+mn-ea"/>
                <a:cs typeface="+mn-cs"/>
              </a:defRPr>
            </a:lvl2pPr>
            <a:lvl3pPr marL="0" indent="0" algn="l" defTabSz="457200" rtl="0" eaLnBrk="1" latinLnBrk="0" hangingPunct="1">
              <a:spcBef>
                <a:spcPts val="200"/>
              </a:spcBef>
              <a:buFont typeface="Arial"/>
              <a:buNone/>
              <a:defRPr sz="900" b="1" kern="1200">
                <a:solidFill>
                  <a:schemeClr val="tx1"/>
                </a:solidFill>
                <a:latin typeface="+mn-lt"/>
                <a:ea typeface="+mn-ea"/>
                <a:cs typeface="+mn-cs"/>
              </a:defRPr>
            </a:lvl3pPr>
            <a:lvl4pPr marL="0" indent="0" algn="l" defTabSz="457200" rtl="0" eaLnBrk="1" latinLnBrk="0" hangingPunct="1">
              <a:spcBef>
                <a:spcPts val="200"/>
              </a:spcBef>
              <a:buFont typeface="Arial"/>
              <a:buNone/>
              <a:defRPr sz="900" b="1" kern="1200">
                <a:solidFill>
                  <a:schemeClr val="tx1"/>
                </a:solidFill>
                <a:latin typeface="+mn-lt"/>
                <a:ea typeface="+mn-ea"/>
                <a:cs typeface="+mn-cs"/>
              </a:defRPr>
            </a:lvl4pPr>
            <a:lvl5pPr marL="0" indent="0" algn="l" defTabSz="457200" rtl="0" eaLnBrk="1" latinLnBrk="0" hangingPunct="1">
              <a:spcBef>
                <a:spcPts val="200"/>
              </a:spcBef>
              <a:buFont typeface="Arial"/>
              <a:buNone/>
              <a:defRPr sz="9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fr-FR" sz="1400" dirty="0">
                <a:solidFill>
                  <a:srgbClr val="FF0000"/>
                </a:solidFill>
              </a:rPr>
              <a:t>Le sport scolaire outil d’</a:t>
            </a:r>
            <a:r>
              <a:rPr lang="fr-FR" sz="1400" dirty="0">
                <a:solidFill>
                  <a:srgbClr val="0070C0"/>
                </a:solidFill>
              </a:rPr>
              <a:t>éducation, </a:t>
            </a:r>
            <a:r>
              <a:rPr lang="fr-FR" sz="1400" dirty="0">
                <a:solidFill>
                  <a:srgbClr val="FF0000"/>
                </a:solidFill>
              </a:rPr>
              <a:t>laboratoire</a:t>
            </a:r>
            <a:r>
              <a:rPr lang="fr-FR" sz="1400" dirty="0">
                <a:solidFill>
                  <a:srgbClr val="0070C0"/>
                </a:solidFill>
              </a:rPr>
              <a:t> d’expériences, </a:t>
            </a:r>
            <a:r>
              <a:rPr lang="fr-FR" sz="1400" dirty="0">
                <a:solidFill>
                  <a:srgbClr val="FF0000"/>
                </a:solidFill>
              </a:rPr>
              <a:t>temps où l’on </a:t>
            </a:r>
            <a:r>
              <a:rPr lang="fr-FR" sz="1400" dirty="0">
                <a:solidFill>
                  <a:srgbClr val="0070C0"/>
                </a:solidFill>
              </a:rPr>
              <a:t>s’éprouve, </a:t>
            </a:r>
            <a:r>
              <a:rPr lang="fr-FR" sz="1400" dirty="0">
                <a:solidFill>
                  <a:srgbClr val="FF0000"/>
                </a:solidFill>
              </a:rPr>
              <a:t>où l’on fait </a:t>
            </a:r>
            <a:r>
              <a:rPr lang="fr-FR" sz="1400" dirty="0">
                <a:solidFill>
                  <a:srgbClr val="0070C0"/>
                </a:solidFill>
              </a:rPr>
              <a:t>ensemble, </a:t>
            </a:r>
            <a:r>
              <a:rPr lang="fr-FR" sz="1400" dirty="0">
                <a:solidFill>
                  <a:srgbClr val="FF0000"/>
                </a:solidFill>
              </a:rPr>
              <a:t>où l’on </a:t>
            </a:r>
            <a:r>
              <a:rPr lang="fr-FR" sz="1400" dirty="0">
                <a:solidFill>
                  <a:srgbClr val="0070C0"/>
                </a:solidFill>
              </a:rPr>
              <a:t>s’engage</a:t>
            </a:r>
          </a:p>
        </p:txBody>
      </p:sp>
      <p:sp>
        <p:nvSpPr>
          <p:cNvPr id="20" name="ZoneTexte 19">
            <a:extLst>
              <a:ext uri="{FF2B5EF4-FFF2-40B4-BE49-F238E27FC236}">
                <a16:creationId xmlns:a16="http://schemas.microsoft.com/office/drawing/2014/main" id="{BADB4E3D-1F31-C642-8756-5F48DDCAD6B2}"/>
              </a:ext>
            </a:extLst>
          </p:cNvPr>
          <p:cNvSpPr txBox="1"/>
          <p:nvPr/>
        </p:nvSpPr>
        <p:spPr>
          <a:xfrm>
            <a:off x="0" y="5391964"/>
            <a:ext cx="1148316" cy="369332"/>
          </a:xfrm>
          <a:prstGeom prst="rect">
            <a:avLst/>
          </a:prstGeom>
          <a:noFill/>
        </p:spPr>
        <p:txBody>
          <a:bodyPr wrap="square" rtlCol="0">
            <a:spAutoFit/>
          </a:bodyPr>
          <a:lstStyle/>
          <a:p>
            <a:r>
              <a:rPr lang="fr-FR" dirty="0"/>
              <a:t>comme</a:t>
            </a:r>
          </a:p>
        </p:txBody>
      </p:sp>
      <p:grpSp>
        <p:nvGrpSpPr>
          <p:cNvPr id="21" name="Groupe 20">
            <a:extLst>
              <a:ext uri="{FF2B5EF4-FFF2-40B4-BE49-F238E27FC236}">
                <a16:creationId xmlns:a16="http://schemas.microsoft.com/office/drawing/2014/main" id="{D47BBF77-D360-5E40-9F4B-BF7679028F20}"/>
              </a:ext>
            </a:extLst>
          </p:cNvPr>
          <p:cNvGrpSpPr/>
          <p:nvPr/>
        </p:nvGrpSpPr>
        <p:grpSpPr>
          <a:xfrm>
            <a:off x="1926758" y="4518852"/>
            <a:ext cx="1635149" cy="597619"/>
            <a:chOff x="1048462" y="516125"/>
            <a:chExt cx="959830" cy="597619"/>
          </a:xfrm>
        </p:grpSpPr>
        <p:sp>
          <p:nvSpPr>
            <p:cNvPr id="22" name="Rectangle 21">
              <a:extLst>
                <a:ext uri="{FF2B5EF4-FFF2-40B4-BE49-F238E27FC236}">
                  <a16:creationId xmlns:a16="http://schemas.microsoft.com/office/drawing/2014/main" id="{14003F42-58A5-EA43-BF6D-13CC3A1FBD49}"/>
                </a:ext>
              </a:extLst>
            </p:cNvPr>
            <p:cNvSpPr/>
            <p:nvPr/>
          </p:nvSpPr>
          <p:spPr>
            <a:xfrm>
              <a:off x="1048462" y="516125"/>
              <a:ext cx="959830" cy="597619"/>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ZoneTexte 22">
              <a:extLst>
                <a:ext uri="{FF2B5EF4-FFF2-40B4-BE49-F238E27FC236}">
                  <a16:creationId xmlns:a16="http://schemas.microsoft.com/office/drawing/2014/main" id="{1B5EF74A-9105-9546-92C6-6F427342EA2E}"/>
                </a:ext>
              </a:extLst>
            </p:cNvPr>
            <p:cNvSpPr txBox="1"/>
            <p:nvPr/>
          </p:nvSpPr>
          <p:spPr>
            <a:xfrm>
              <a:off x="1048462" y="516125"/>
              <a:ext cx="959830" cy="597619"/>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1">
              <a:noAutofit/>
            </a:bodyPr>
            <a:lstStyle/>
            <a:p>
              <a:pPr marL="0" lvl="0" indent="0" algn="l" defTabSz="311150">
                <a:lnSpc>
                  <a:spcPct val="90000"/>
                </a:lnSpc>
                <a:spcBef>
                  <a:spcPct val="0"/>
                </a:spcBef>
                <a:spcAft>
                  <a:spcPct val="35000"/>
                </a:spcAft>
                <a:buNone/>
              </a:pPr>
              <a:r>
                <a:rPr lang="fr-FR" sz="1000" b="1" kern="1200" dirty="0">
                  <a:solidFill>
                    <a:srgbClr val="0070C0"/>
                  </a:solidFill>
                </a:rPr>
                <a:t>ECO</a:t>
              </a:r>
              <a:r>
                <a:rPr lang="fr-FR" sz="700" b="1" kern="1200" dirty="0">
                  <a:solidFill>
                    <a:srgbClr val="0070C0"/>
                  </a:solidFill>
                </a:rPr>
                <a:t> - </a:t>
              </a:r>
              <a:r>
                <a:rPr lang="fr-FR" sz="1000" b="1" kern="1200" dirty="0">
                  <a:solidFill>
                    <a:srgbClr val="0070C0"/>
                  </a:solidFill>
                </a:rPr>
                <a:t>RESPONSABILITE</a:t>
              </a:r>
              <a:r>
                <a:rPr lang="fr-FR" sz="700" b="1" kern="1200" dirty="0">
                  <a:solidFill>
                    <a:srgbClr val="0070C0"/>
                  </a:solidFill>
                </a:rPr>
                <a:t>…..</a:t>
              </a:r>
            </a:p>
            <a:p>
              <a:pPr marL="57150" lvl="1" indent="-57150" algn="l" defTabSz="222250">
                <a:lnSpc>
                  <a:spcPct val="90000"/>
                </a:lnSpc>
                <a:spcBef>
                  <a:spcPct val="0"/>
                </a:spcBef>
                <a:spcAft>
                  <a:spcPct val="15000"/>
                </a:spcAft>
                <a:buChar char="•"/>
              </a:pPr>
              <a:endParaRPr lang="fr-FR" sz="500" b="1" kern="1200" dirty="0">
                <a:solidFill>
                  <a:srgbClr val="0070C0"/>
                </a:solidFill>
              </a:endParaRPr>
            </a:p>
          </p:txBody>
        </p:sp>
      </p:grpSp>
      <p:grpSp>
        <p:nvGrpSpPr>
          <p:cNvPr id="24" name="Groupe 23">
            <a:extLst>
              <a:ext uri="{FF2B5EF4-FFF2-40B4-BE49-F238E27FC236}">
                <a16:creationId xmlns:a16="http://schemas.microsoft.com/office/drawing/2014/main" id="{C3A4C8DA-EFCF-354E-B92B-778369C41378}"/>
              </a:ext>
            </a:extLst>
          </p:cNvPr>
          <p:cNvGrpSpPr/>
          <p:nvPr/>
        </p:nvGrpSpPr>
        <p:grpSpPr>
          <a:xfrm>
            <a:off x="2377544" y="5646357"/>
            <a:ext cx="992388" cy="698127"/>
            <a:chOff x="1075138" y="543290"/>
            <a:chExt cx="992388" cy="698127"/>
          </a:xfrm>
        </p:grpSpPr>
        <p:sp>
          <p:nvSpPr>
            <p:cNvPr id="25" name="Rectangle 24">
              <a:extLst>
                <a:ext uri="{FF2B5EF4-FFF2-40B4-BE49-F238E27FC236}">
                  <a16:creationId xmlns:a16="http://schemas.microsoft.com/office/drawing/2014/main" id="{96A16A50-2085-6448-9004-EA66EBBCE43F}"/>
                </a:ext>
              </a:extLst>
            </p:cNvPr>
            <p:cNvSpPr/>
            <p:nvPr/>
          </p:nvSpPr>
          <p:spPr>
            <a:xfrm>
              <a:off x="1075138" y="543290"/>
              <a:ext cx="992388" cy="698127"/>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26" name="ZoneTexte 25">
              <a:extLst>
                <a:ext uri="{FF2B5EF4-FFF2-40B4-BE49-F238E27FC236}">
                  <a16:creationId xmlns:a16="http://schemas.microsoft.com/office/drawing/2014/main" id="{47D5A228-2417-6647-9C2C-AA4AF45659A4}"/>
                </a:ext>
              </a:extLst>
            </p:cNvPr>
            <p:cNvSpPr txBox="1"/>
            <p:nvPr/>
          </p:nvSpPr>
          <p:spPr>
            <a:xfrm>
              <a:off x="1075138" y="543290"/>
              <a:ext cx="992388" cy="698127"/>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rgbClr val="0070C0"/>
                  </a:solidFill>
                </a:rPr>
                <a:t>EMOTION</a:t>
              </a:r>
            </a:p>
          </p:txBody>
        </p:sp>
      </p:grpSp>
      <p:grpSp>
        <p:nvGrpSpPr>
          <p:cNvPr id="27" name="Groupe 26">
            <a:extLst>
              <a:ext uri="{FF2B5EF4-FFF2-40B4-BE49-F238E27FC236}">
                <a16:creationId xmlns:a16="http://schemas.microsoft.com/office/drawing/2014/main" id="{C0C2D449-7C6E-8A42-ACF6-2A0CE4B4A2E1}"/>
              </a:ext>
            </a:extLst>
          </p:cNvPr>
          <p:cNvGrpSpPr/>
          <p:nvPr/>
        </p:nvGrpSpPr>
        <p:grpSpPr>
          <a:xfrm>
            <a:off x="3777791" y="4681419"/>
            <a:ext cx="988788" cy="692695"/>
            <a:chOff x="3733185" y="842099"/>
            <a:chExt cx="988788" cy="692695"/>
          </a:xfrm>
        </p:grpSpPr>
        <p:sp>
          <p:nvSpPr>
            <p:cNvPr id="28" name="Rectangle 27">
              <a:extLst>
                <a:ext uri="{FF2B5EF4-FFF2-40B4-BE49-F238E27FC236}">
                  <a16:creationId xmlns:a16="http://schemas.microsoft.com/office/drawing/2014/main" id="{30041084-AF1C-AD4B-9AB1-767817CD05B1}"/>
                </a:ext>
              </a:extLst>
            </p:cNvPr>
            <p:cNvSpPr/>
            <p:nvPr/>
          </p:nvSpPr>
          <p:spPr>
            <a:xfrm>
              <a:off x="3733185" y="842099"/>
              <a:ext cx="988788" cy="692695"/>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29" name="ZoneTexte 28">
              <a:extLst>
                <a:ext uri="{FF2B5EF4-FFF2-40B4-BE49-F238E27FC236}">
                  <a16:creationId xmlns:a16="http://schemas.microsoft.com/office/drawing/2014/main" id="{F4C4DB47-1ABA-6A4C-9DB4-E1170359EE09}"/>
                </a:ext>
              </a:extLst>
            </p:cNvPr>
            <p:cNvSpPr txBox="1"/>
            <p:nvPr/>
          </p:nvSpPr>
          <p:spPr>
            <a:xfrm>
              <a:off x="3733185" y="842099"/>
              <a:ext cx="988788" cy="692695"/>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rgbClr val="0070C0"/>
                  </a:solidFill>
                </a:rPr>
                <a:t>ECHANGES</a:t>
              </a:r>
            </a:p>
          </p:txBody>
        </p:sp>
      </p:grpSp>
      <p:sp>
        <p:nvSpPr>
          <p:cNvPr id="33" name="Ellipse 4">
            <a:extLst>
              <a:ext uri="{FF2B5EF4-FFF2-40B4-BE49-F238E27FC236}">
                <a16:creationId xmlns:a16="http://schemas.microsoft.com/office/drawing/2014/main" id="{A0B98A10-AA15-0748-889C-F5A1D7F19DB4}"/>
              </a:ext>
            </a:extLst>
          </p:cNvPr>
          <p:cNvSpPr txBox="1"/>
          <p:nvPr/>
        </p:nvSpPr>
        <p:spPr>
          <a:xfrm>
            <a:off x="1485565" y="5027766"/>
            <a:ext cx="2193300" cy="89642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rgbClr val="0070C0"/>
                </a:solidFill>
              </a:rPr>
              <a:t>EQUILIBRE- SANTE-  BIEN ETRE</a:t>
            </a:r>
          </a:p>
        </p:txBody>
      </p:sp>
      <p:sp>
        <p:nvSpPr>
          <p:cNvPr id="34" name="ZoneTexte 33">
            <a:extLst>
              <a:ext uri="{FF2B5EF4-FFF2-40B4-BE49-F238E27FC236}">
                <a16:creationId xmlns:a16="http://schemas.microsoft.com/office/drawing/2014/main" id="{17643306-0195-834E-89D4-7AB9E0097418}"/>
              </a:ext>
            </a:extLst>
          </p:cNvPr>
          <p:cNvSpPr txBox="1"/>
          <p:nvPr/>
        </p:nvSpPr>
        <p:spPr>
          <a:xfrm>
            <a:off x="5316279" y="5252484"/>
            <a:ext cx="697627" cy="246221"/>
          </a:xfrm>
          <a:prstGeom prst="rect">
            <a:avLst/>
          </a:prstGeom>
          <a:noFill/>
        </p:spPr>
        <p:txBody>
          <a:bodyPr wrap="none" rtlCol="0">
            <a:spAutoFit/>
          </a:bodyPr>
          <a:lstStyle/>
          <a:p>
            <a:r>
              <a:rPr lang="fr-FR" sz="1000" b="1" dirty="0">
                <a:solidFill>
                  <a:srgbClr val="0070C0"/>
                </a:solidFill>
              </a:rPr>
              <a:t>EFFORT</a:t>
            </a:r>
          </a:p>
        </p:txBody>
      </p:sp>
      <p:sp>
        <p:nvSpPr>
          <p:cNvPr id="35" name="ZoneTexte 34">
            <a:extLst>
              <a:ext uri="{FF2B5EF4-FFF2-40B4-BE49-F238E27FC236}">
                <a16:creationId xmlns:a16="http://schemas.microsoft.com/office/drawing/2014/main" id="{63BF8AE2-37F8-4A42-BBAD-C0DB03198B3C}"/>
              </a:ext>
            </a:extLst>
          </p:cNvPr>
          <p:cNvSpPr txBox="1"/>
          <p:nvPr/>
        </p:nvSpPr>
        <p:spPr>
          <a:xfrm>
            <a:off x="6468107" y="4819478"/>
            <a:ext cx="439544" cy="246221"/>
          </a:xfrm>
          <a:prstGeom prst="rect">
            <a:avLst/>
          </a:prstGeom>
          <a:noFill/>
        </p:spPr>
        <p:txBody>
          <a:bodyPr wrap="none" rtlCol="0">
            <a:spAutoFit/>
          </a:bodyPr>
          <a:lstStyle/>
          <a:p>
            <a:r>
              <a:rPr lang="fr-FR" sz="1000" b="1" dirty="0">
                <a:solidFill>
                  <a:srgbClr val="0070C0"/>
                </a:solidFill>
              </a:rPr>
              <a:t>EPS</a:t>
            </a:r>
          </a:p>
        </p:txBody>
      </p:sp>
      <p:sp>
        <p:nvSpPr>
          <p:cNvPr id="36" name="ZoneTexte 35">
            <a:extLst>
              <a:ext uri="{FF2B5EF4-FFF2-40B4-BE49-F238E27FC236}">
                <a16:creationId xmlns:a16="http://schemas.microsoft.com/office/drawing/2014/main" id="{B6911C83-87D7-CC44-9B49-BCA71557C731}"/>
              </a:ext>
            </a:extLst>
          </p:cNvPr>
          <p:cNvSpPr txBox="1"/>
          <p:nvPr/>
        </p:nvSpPr>
        <p:spPr>
          <a:xfrm>
            <a:off x="4359349" y="5838531"/>
            <a:ext cx="1573618" cy="246221"/>
          </a:xfrm>
          <a:prstGeom prst="rect">
            <a:avLst/>
          </a:prstGeom>
          <a:noFill/>
        </p:spPr>
        <p:txBody>
          <a:bodyPr wrap="square" rtlCol="0">
            <a:spAutoFit/>
          </a:bodyPr>
          <a:lstStyle/>
          <a:p>
            <a:r>
              <a:rPr lang="fr-FR" sz="1000" b="1" dirty="0">
                <a:solidFill>
                  <a:srgbClr val="0070C0"/>
                </a:solidFill>
              </a:rPr>
              <a:t>EGALITÉ DE </a:t>
            </a:r>
            <a:r>
              <a:rPr lang="fr-FR" sz="1000" b="1" dirty="0" smtClean="0">
                <a:solidFill>
                  <a:srgbClr val="0070C0"/>
                </a:solidFill>
              </a:rPr>
              <a:t>GENRES</a:t>
            </a:r>
            <a:endParaRPr lang="fr-FR" sz="1000" b="1" dirty="0">
              <a:solidFill>
                <a:srgbClr val="0070C0"/>
              </a:solidFill>
            </a:endParaRPr>
          </a:p>
        </p:txBody>
      </p:sp>
      <p:sp>
        <p:nvSpPr>
          <p:cNvPr id="37" name="ZoneTexte 36">
            <a:extLst>
              <a:ext uri="{FF2B5EF4-FFF2-40B4-BE49-F238E27FC236}">
                <a16:creationId xmlns:a16="http://schemas.microsoft.com/office/drawing/2014/main" id="{5728CA25-88A1-5D47-8A68-C8317253C2F8}"/>
              </a:ext>
            </a:extLst>
          </p:cNvPr>
          <p:cNvSpPr txBox="1"/>
          <p:nvPr/>
        </p:nvSpPr>
        <p:spPr>
          <a:xfrm>
            <a:off x="6579755" y="5252484"/>
            <a:ext cx="1889273" cy="246221"/>
          </a:xfrm>
          <a:prstGeom prst="rect">
            <a:avLst/>
          </a:prstGeom>
          <a:noFill/>
        </p:spPr>
        <p:txBody>
          <a:bodyPr wrap="square" rtlCol="0">
            <a:spAutoFit/>
          </a:bodyPr>
          <a:lstStyle/>
          <a:p>
            <a:r>
              <a:rPr lang="fr-FR" sz="1000" b="1" dirty="0">
                <a:solidFill>
                  <a:srgbClr val="0070C0"/>
                </a:solidFill>
              </a:rPr>
              <a:t>EQUITE DE TRAITEMENT</a:t>
            </a:r>
          </a:p>
        </p:txBody>
      </p:sp>
      <p:sp>
        <p:nvSpPr>
          <p:cNvPr id="39" name="ZoneTexte 38">
            <a:extLst>
              <a:ext uri="{FF2B5EF4-FFF2-40B4-BE49-F238E27FC236}">
                <a16:creationId xmlns:a16="http://schemas.microsoft.com/office/drawing/2014/main" id="{3C644491-A689-2143-9D2C-8343C0783A87}"/>
              </a:ext>
            </a:extLst>
          </p:cNvPr>
          <p:cNvSpPr txBox="1"/>
          <p:nvPr/>
        </p:nvSpPr>
        <p:spPr>
          <a:xfrm>
            <a:off x="8469028" y="4817661"/>
            <a:ext cx="451685" cy="369332"/>
          </a:xfrm>
          <a:prstGeom prst="rect">
            <a:avLst/>
          </a:prstGeom>
          <a:noFill/>
        </p:spPr>
        <p:txBody>
          <a:bodyPr wrap="square" rtlCol="0">
            <a:spAutoFit/>
          </a:bodyPr>
          <a:lstStyle/>
          <a:p>
            <a:r>
              <a:rPr lang="fr-FR" b="1" dirty="0">
                <a:solidFill>
                  <a:srgbClr val="FF0000"/>
                </a:solidFill>
              </a:rPr>
              <a:t>…</a:t>
            </a:r>
          </a:p>
        </p:txBody>
      </p:sp>
      <p:sp>
        <p:nvSpPr>
          <p:cNvPr id="40" name="ZoneTexte 39">
            <a:extLst>
              <a:ext uri="{FF2B5EF4-FFF2-40B4-BE49-F238E27FC236}">
                <a16:creationId xmlns:a16="http://schemas.microsoft.com/office/drawing/2014/main" id="{88B0D86A-2BD4-9D45-8EEE-9D3A4CA92363}"/>
              </a:ext>
            </a:extLst>
          </p:cNvPr>
          <p:cNvSpPr txBox="1"/>
          <p:nvPr/>
        </p:nvSpPr>
        <p:spPr>
          <a:xfrm>
            <a:off x="5071730" y="4433777"/>
            <a:ext cx="1616149" cy="246221"/>
          </a:xfrm>
          <a:prstGeom prst="rect">
            <a:avLst/>
          </a:prstGeom>
          <a:noFill/>
        </p:spPr>
        <p:txBody>
          <a:bodyPr wrap="square" rtlCol="0">
            <a:spAutoFit/>
          </a:bodyPr>
          <a:lstStyle/>
          <a:p>
            <a:r>
              <a:rPr lang="fr-FR" sz="1000" b="1" dirty="0">
                <a:solidFill>
                  <a:srgbClr val="0070C0"/>
                </a:solidFill>
              </a:rPr>
              <a:t>ESPACES DE VIE</a:t>
            </a:r>
          </a:p>
        </p:txBody>
      </p:sp>
      <p:sp>
        <p:nvSpPr>
          <p:cNvPr id="41" name="ZoneTexte 40">
            <a:extLst>
              <a:ext uri="{FF2B5EF4-FFF2-40B4-BE49-F238E27FC236}">
                <a16:creationId xmlns:a16="http://schemas.microsoft.com/office/drawing/2014/main" id="{E33BFEE8-6B0A-6C4D-BF45-329472D24BEB}"/>
              </a:ext>
            </a:extLst>
          </p:cNvPr>
          <p:cNvSpPr txBox="1"/>
          <p:nvPr/>
        </p:nvSpPr>
        <p:spPr>
          <a:xfrm>
            <a:off x="6579755" y="5761296"/>
            <a:ext cx="962764" cy="246221"/>
          </a:xfrm>
          <a:prstGeom prst="rect">
            <a:avLst/>
          </a:prstGeom>
          <a:noFill/>
        </p:spPr>
        <p:txBody>
          <a:bodyPr wrap="square" rtlCol="0">
            <a:spAutoFit/>
          </a:bodyPr>
          <a:lstStyle/>
          <a:p>
            <a:r>
              <a:rPr lang="fr-FR" sz="1000" b="1" dirty="0">
                <a:solidFill>
                  <a:srgbClr val="0070C0"/>
                </a:solidFill>
              </a:rPr>
              <a:t>ETHIQUE</a:t>
            </a:r>
          </a:p>
        </p:txBody>
      </p:sp>
      <p:sp>
        <p:nvSpPr>
          <p:cNvPr id="42" name="ZoneTexte 41">
            <a:extLst>
              <a:ext uri="{FF2B5EF4-FFF2-40B4-BE49-F238E27FC236}">
                <a16:creationId xmlns:a16="http://schemas.microsoft.com/office/drawing/2014/main" id="{729C9010-04B1-3C46-94F6-B41968A8DBE1}"/>
              </a:ext>
            </a:extLst>
          </p:cNvPr>
          <p:cNvSpPr txBox="1"/>
          <p:nvPr/>
        </p:nvSpPr>
        <p:spPr>
          <a:xfrm>
            <a:off x="7137769" y="4478047"/>
            <a:ext cx="1889273" cy="246221"/>
          </a:xfrm>
          <a:prstGeom prst="rect">
            <a:avLst/>
          </a:prstGeom>
          <a:noFill/>
        </p:spPr>
        <p:txBody>
          <a:bodyPr wrap="square" rtlCol="0">
            <a:spAutoFit/>
          </a:bodyPr>
          <a:lstStyle/>
          <a:p>
            <a:r>
              <a:rPr lang="fr-FR" sz="1000" b="1" dirty="0">
                <a:solidFill>
                  <a:srgbClr val="0070C0"/>
                </a:solidFill>
              </a:rPr>
              <a:t>EXCELLENCES</a:t>
            </a:r>
          </a:p>
        </p:txBody>
      </p:sp>
      <p:sp>
        <p:nvSpPr>
          <p:cNvPr id="31" name="ZoneTexte 30">
            <a:extLst>
              <a:ext uri="{FF2B5EF4-FFF2-40B4-BE49-F238E27FC236}">
                <a16:creationId xmlns:a16="http://schemas.microsoft.com/office/drawing/2014/main" id="{DF4024CE-C435-4C6F-983D-F3DF1A105AFD}"/>
              </a:ext>
            </a:extLst>
          </p:cNvPr>
          <p:cNvSpPr txBox="1"/>
          <p:nvPr/>
        </p:nvSpPr>
        <p:spPr>
          <a:xfrm>
            <a:off x="700818" y="5882730"/>
            <a:ext cx="1635149" cy="597619"/>
          </a:xfrm>
          <a:prstGeom prst="rect">
            <a:avLst/>
          </a:prstGeom>
          <a:sp3d/>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1">
            <a:noAutofit/>
          </a:bodyPr>
          <a:lstStyle/>
          <a:p>
            <a:pPr marL="0" lvl="0" indent="0" algn="l" defTabSz="311150">
              <a:lnSpc>
                <a:spcPct val="90000"/>
              </a:lnSpc>
              <a:spcBef>
                <a:spcPct val="0"/>
              </a:spcBef>
              <a:spcAft>
                <a:spcPct val="35000"/>
              </a:spcAft>
              <a:buNone/>
            </a:pPr>
            <a:r>
              <a:rPr lang="fr-FR" sz="1000" b="1" kern="1200" dirty="0">
                <a:solidFill>
                  <a:srgbClr val="0070C0"/>
                </a:solidFill>
              </a:rPr>
              <a:t>EXTRA-MUROS</a:t>
            </a:r>
            <a:endParaRPr lang="fr-FR" sz="700" b="1" kern="1200" dirty="0">
              <a:solidFill>
                <a:srgbClr val="0070C0"/>
              </a:solidFill>
            </a:endParaRPr>
          </a:p>
          <a:p>
            <a:pPr marL="57150" lvl="1" indent="-57150" algn="l" defTabSz="222250">
              <a:lnSpc>
                <a:spcPct val="90000"/>
              </a:lnSpc>
              <a:spcBef>
                <a:spcPct val="0"/>
              </a:spcBef>
              <a:spcAft>
                <a:spcPct val="15000"/>
              </a:spcAft>
              <a:buChar char="•"/>
            </a:pPr>
            <a:endParaRPr lang="fr-FR" sz="500" b="1" kern="1200" dirty="0">
              <a:solidFill>
                <a:srgbClr val="0070C0"/>
              </a:solidFill>
            </a:endParaRPr>
          </a:p>
        </p:txBody>
      </p:sp>
    </p:spTree>
    <p:extLst>
      <p:ext uri="{BB962C8B-B14F-4D97-AF65-F5344CB8AC3E}">
        <p14:creationId xmlns:p14="http://schemas.microsoft.com/office/powerpoint/2010/main" val="1176849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482D4D58-91A6-4374-B253-050B9651F7FA}"/>
              </a:ext>
            </a:extLst>
          </p:cNvPr>
          <p:cNvSpPr>
            <a:spLocks noGrp="1"/>
          </p:cNvSpPr>
          <p:nvPr>
            <p:ph type="title"/>
          </p:nvPr>
        </p:nvSpPr>
        <p:spPr>
          <a:xfrm>
            <a:off x="584704" y="243591"/>
            <a:ext cx="7920000" cy="324000"/>
          </a:xfrm>
        </p:spPr>
        <p:txBody>
          <a:bodyPr/>
          <a:lstStyle/>
          <a:p>
            <a:pPr algn="ctr"/>
            <a:r>
              <a:rPr lang="fr-FR" sz="1600" dirty="0">
                <a:solidFill>
                  <a:schemeClr val="tx1"/>
                </a:solidFill>
              </a:rPr>
              <a:t>Les 4 MISSIONS du sport scolaire DANS LE 2</a:t>
            </a:r>
            <a:r>
              <a:rPr lang="fr-FR" sz="1600" baseline="30000" dirty="0">
                <a:solidFill>
                  <a:schemeClr val="tx1"/>
                </a:solidFill>
              </a:rPr>
              <a:t>ND</a:t>
            </a:r>
            <a:r>
              <a:rPr lang="fr-FR" sz="1600" dirty="0">
                <a:solidFill>
                  <a:schemeClr val="tx1"/>
                </a:solidFill>
              </a:rPr>
              <a:t> DEGRE</a:t>
            </a:r>
            <a:r>
              <a:rPr lang="fr-FR" sz="1600" dirty="0">
                <a:solidFill>
                  <a:srgbClr val="FFC000"/>
                </a:solidFill>
              </a:rPr>
              <a:t/>
            </a:r>
            <a:br>
              <a:rPr lang="fr-FR" sz="1600" dirty="0">
                <a:solidFill>
                  <a:srgbClr val="FFC000"/>
                </a:solidFill>
              </a:rPr>
            </a:br>
            <a:endParaRPr lang="fr-FR" sz="1600" b="1" dirty="0">
              <a:solidFill>
                <a:srgbClr val="FFC000"/>
              </a:solidFill>
              <a:latin typeface="+mn-lt"/>
            </a:endParaRPr>
          </a:p>
        </p:txBody>
      </p:sp>
      <p:graphicFrame>
        <p:nvGraphicFramePr>
          <p:cNvPr id="6" name="Espace réservé du contenu 2">
            <a:extLst>
              <a:ext uri="{FF2B5EF4-FFF2-40B4-BE49-F238E27FC236}">
                <a16:creationId xmlns:a16="http://schemas.microsoft.com/office/drawing/2014/main" id="{092266E4-EE38-44B7-BA96-28A4EB3BC272}"/>
              </a:ext>
            </a:extLst>
          </p:cNvPr>
          <p:cNvGraphicFramePr>
            <a:graphicFrameLocks/>
          </p:cNvGraphicFramePr>
          <p:nvPr>
            <p:extLst>
              <p:ext uri="{D42A27DB-BD31-4B8C-83A1-F6EECF244321}">
                <p14:modId xmlns:p14="http://schemas.microsoft.com/office/powerpoint/2010/main" val="175267759"/>
              </p:ext>
            </p:extLst>
          </p:nvPr>
        </p:nvGraphicFramePr>
        <p:xfrm>
          <a:off x="478396" y="1024468"/>
          <a:ext cx="8053604" cy="52616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lèche droite 1"/>
          <p:cNvSpPr/>
          <p:nvPr/>
        </p:nvSpPr>
        <p:spPr>
          <a:xfrm>
            <a:off x="584704" y="5624554"/>
            <a:ext cx="7112096" cy="44899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fr-FR" dirty="0"/>
              <a:t>USEP (1</a:t>
            </a:r>
            <a:r>
              <a:rPr lang="fr-FR" baseline="30000" dirty="0"/>
              <a:t>er</a:t>
            </a:r>
            <a:r>
              <a:rPr lang="fr-FR" dirty="0"/>
              <a:t> degré) =&gt; UNSS (</a:t>
            </a:r>
            <a:r>
              <a:rPr lang="fr-FR" dirty="0" smtClean="0"/>
              <a:t>2</a:t>
            </a:r>
            <a:r>
              <a:rPr lang="fr-FR" baseline="30000" dirty="0" smtClean="0"/>
              <a:t>nd</a:t>
            </a:r>
            <a:r>
              <a:rPr lang="fr-FR" dirty="0" smtClean="0"/>
              <a:t> </a:t>
            </a:r>
            <a:r>
              <a:rPr lang="fr-FR" dirty="0"/>
              <a:t>degré) =&gt; FFSU (université)</a:t>
            </a:r>
          </a:p>
        </p:txBody>
      </p:sp>
      <p:sp>
        <p:nvSpPr>
          <p:cNvPr id="3" name="Rectangle 2">
            <a:extLst>
              <a:ext uri="{FF2B5EF4-FFF2-40B4-BE49-F238E27FC236}">
                <a16:creationId xmlns:a16="http://schemas.microsoft.com/office/drawing/2014/main" id="{A48D368B-3DDE-4C27-9E40-B01CF981CD65}"/>
              </a:ext>
            </a:extLst>
          </p:cNvPr>
          <p:cNvSpPr/>
          <p:nvPr/>
        </p:nvSpPr>
        <p:spPr>
          <a:xfrm>
            <a:off x="3957851" y="3232150"/>
            <a:ext cx="1173707" cy="110783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938D0EF6-6021-49FC-B561-5F971AF009FD}"/>
              </a:ext>
            </a:extLst>
          </p:cNvPr>
          <p:cNvSpPr txBox="1"/>
          <p:nvPr/>
        </p:nvSpPr>
        <p:spPr>
          <a:xfrm>
            <a:off x="1215272" y="6073549"/>
            <a:ext cx="6135013" cy="369332"/>
          </a:xfrm>
          <a:prstGeom prst="rect">
            <a:avLst/>
          </a:prstGeom>
          <a:noFill/>
        </p:spPr>
        <p:txBody>
          <a:bodyPr wrap="none" rtlCol="0">
            <a:spAutoFit/>
          </a:bodyPr>
          <a:lstStyle/>
          <a:p>
            <a:r>
              <a:rPr lang="fr-FR" b="1" dirty="0"/>
              <a:t>Continuité du parcours sportif et artistique des jeunes</a:t>
            </a:r>
            <a:endParaRPr lang="fr-FR" dirty="0"/>
          </a:p>
        </p:txBody>
      </p:sp>
    </p:spTree>
    <p:extLst>
      <p:ext uri="{BB962C8B-B14F-4D97-AF65-F5344CB8AC3E}">
        <p14:creationId xmlns:p14="http://schemas.microsoft.com/office/powerpoint/2010/main" val="3023904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B07775-2EAC-49F3-93C4-951F24113563}"/>
              </a:ext>
            </a:extLst>
          </p:cNvPr>
          <p:cNvSpPr>
            <a:spLocks noGrp="1"/>
          </p:cNvSpPr>
          <p:nvPr>
            <p:ph type="title"/>
          </p:nvPr>
        </p:nvSpPr>
        <p:spPr>
          <a:xfrm>
            <a:off x="612000" y="148420"/>
            <a:ext cx="7920000" cy="324000"/>
          </a:xfrm>
        </p:spPr>
        <p:txBody>
          <a:bodyPr/>
          <a:lstStyle/>
          <a:p>
            <a:pPr algn="ctr"/>
            <a:r>
              <a:rPr lang="fr-FR" dirty="0"/>
              <a:t>L’importance du sport scolaire en 2020-2024</a:t>
            </a:r>
          </a:p>
        </p:txBody>
      </p:sp>
      <p:sp>
        <p:nvSpPr>
          <p:cNvPr id="3" name="Zone de texte 2">
            <a:extLst>
              <a:ext uri="{FF2B5EF4-FFF2-40B4-BE49-F238E27FC236}">
                <a16:creationId xmlns:a16="http://schemas.microsoft.com/office/drawing/2014/main" id="{DA433AB9-463F-43FB-9313-0616F4D44ED2}"/>
              </a:ext>
            </a:extLst>
          </p:cNvPr>
          <p:cNvSpPr txBox="1">
            <a:spLocks noChangeArrowheads="1"/>
          </p:cNvSpPr>
          <p:nvPr/>
        </p:nvSpPr>
        <p:spPr bwMode="auto">
          <a:xfrm>
            <a:off x="441022" y="1479550"/>
            <a:ext cx="3842973" cy="2602353"/>
          </a:xfrm>
          <a:prstGeom prst="roundRect">
            <a:avLst/>
          </a:prstGeom>
          <a:solidFill>
            <a:schemeClr val="accent1">
              <a:lumMod val="60000"/>
              <a:lumOff val="40000"/>
            </a:schemeClr>
          </a:solidFill>
          <a:ln>
            <a:noFill/>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ctr" anchorCtr="0">
            <a:noAutofit/>
          </a:bodyPr>
          <a:lstStyle/>
          <a:p>
            <a:pPr marL="171450" indent="-171450">
              <a:lnSpc>
                <a:spcPct val="90000"/>
              </a:lnSpc>
              <a:spcAft>
                <a:spcPts val="300"/>
              </a:spcAft>
              <a:buFont typeface="Arial" panose="020B0604020202020204" pitchFamily="34" charset="0"/>
              <a:buChar char="•"/>
            </a:pPr>
            <a:r>
              <a:rPr lang="fr-FR" sz="1100" dirty="0">
                <a:solidFill>
                  <a:schemeClr val="bg1"/>
                </a:solidFill>
              </a:rPr>
              <a:t>Une contribution forte de l’Etat:</a:t>
            </a:r>
          </a:p>
          <a:p>
            <a:pPr marL="360363" lvl="1" indent="-180975">
              <a:lnSpc>
                <a:spcPct val="90000"/>
              </a:lnSpc>
              <a:spcAft>
                <a:spcPts val="300"/>
              </a:spcAft>
              <a:buFont typeface="Wingdings" panose="05000000000000000000" pitchFamily="2" charset="2"/>
              <a:buChar char="ü"/>
            </a:pPr>
            <a:r>
              <a:rPr lang="fr-FR" sz="1100" dirty="0">
                <a:solidFill>
                  <a:schemeClr val="bg1"/>
                </a:solidFill>
              </a:rPr>
              <a:t>3 heures du service des enseignants d’EPS consacrées à l’encadrement et l’animation de l’association sportive au sein de chaque établissement du 2</a:t>
            </a:r>
            <a:r>
              <a:rPr lang="fr-FR" sz="1100" baseline="30000" dirty="0">
                <a:solidFill>
                  <a:schemeClr val="bg1"/>
                </a:solidFill>
              </a:rPr>
              <a:t>nd</a:t>
            </a:r>
            <a:r>
              <a:rPr lang="fr-FR" sz="1100" dirty="0">
                <a:solidFill>
                  <a:schemeClr val="bg1"/>
                </a:solidFill>
              </a:rPr>
              <a:t> degré</a:t>
            </a:r>
          </a:p>
          <a:p>
            <a:pPr marL="360363" lvl="1" indent="-180975">
              <a:lnSpc>
                <a:spcPct val="90000"/>
              </a:lnSpc>
              <a:spcAft>
                <a:spcPts val="300"/>
              </a:spcAft>
              <a:buFont typeface="Wingdings" panose="05000000000000000000" pitchFamily="2" charset="2"/>
              <a:buChar char="ü"/>
            </a:pPr>
            <a:r>
              <a:rPr lang="fr-FR" sz="1100" dirty="0">
                <a:solidFill>
                  <a:schemeClr val="bg1"/>
                </a:solidFill>
              </a:rPr>
              <a:t>Des cadres de l’UNSS et des coordonnateurs de districts, au service d’un maillage territorial</a:t>
            </a:r>
          </a:p>
          <a:p>
            <a:pPr marL="360363" lvl="1" indent="-180975">
              <a:lnSpc>
                <a:spcPct val="90000"/>
              </a:lnSpc>
              <a:spcAft>
                <a:spcPts val="300"/>
              </a:spcAft>
              <a:buFont typeface="Wingdings" panose="05000000000000000000" pitchFamily="2" charset="2"/>
              <a:buChar char="ü"/>
            </a:pPr>
            <a:r>
              <a:rPr lang="fr-FR" sz="1100" dirty="0">
                <a:solidFill>
                  <a:schemeClr val="bg1"/>
                </a:solidFill>
              </a:rPr>
              <a:t>Subventions du Ministère de l’Education Nationale et de la jeunesse et du Ministère des Sports à l’UNSS</a:t>
            </a:r>
          </a:p>
          <a:p>
            <a:pPr marL="171450" indent="-171450">
              <a:lnSpc>
                <a:spcPct val="90000"/>
              </a:lnSpc>
              <a:spcAft>
                <a:spcPts val="300"/>
              </a:spcAft>
              <a:buFont typeface="Arial" panose="020B0604020202020204" pitchFamily="34" charset="0"/>
              <a:buChar char="•"/>
            </a:pPr>
            <a:r>
              <a:rPr lang="fr-FR" sz="1100" dirty="0">
                <a:solidFill>
                  <a:schemeClr val="bg1"/>
                </a:solidFill>
              </a:rPr>
              <a:t>Une contribution des collectivités territoriales</a:t>
            </a:r>
          </a:p>
          <a:p>
            <a:pPr marL="171450" indent="-171450">
              <a:lnSpc>
                <a:spcPct val="90000"/>
              </a:lnSpc>
              <a:spcAft>
                <a:spcPts val="300"/>
              </a:spcAft>
              <a:buFont typeface="Arial" panose="020B0604020202020204" pitchFamily="34" charset="0"/>
              <a:buChar char="•"/>
            </a:pPr>
            <a:r>
              <a:rPr lang="fr-FR" sz="1100" dirty="0">
                <a:solidFill>
                  <a:schemeClr val="bg1"/>
                </a:solidFill>
              </a:rPr>
              <a:t>La mobilisation et l’implication de la Communauté Educative</a:t>
            </a:r>
          </a:p>
          <a:p>
            <a:pPr marL="171450" indent="-171450">
              <a:lnSpc>
                <a:spcPct val="90000"/>
              </a:lnSpc>
              <a:spcAft>
                <a:spcPts val="300"/>
              </a:spcAft>
              <a:buFont typeface="Arial" panose="020B0604020202020204" pitchFamily="34" charset="0"/>
              <a:buChar char="•"/>
            </a:pPr>
            <a:r>
              <a:rPr lang="fr-FR" sz="1100" dirty="0">
                <a:solidFill>
                  <a:schemeClr val="bg1"/>
                </a:solidFill>
              </a:rPr>
              <a:t>Des ressources propres à l’association: la prise de licences et l’affiliation, </a:t>
            </a:r>
            <a:r>
              <a:rPr lang="fr-FR" sz="1100" b="1" dirty="0">
                <a:solidFill>
                  <a:schemeClr val="bg1"/>
                </a:solidFill>
              </a:rPr>
              <a:t>les partenariats</a:t>
            </a:r>
          </a:p>
        </p:txBody>
      </p:sp>
      <p:sp>
        <p:nvSpPr>
          <p:cNvPr id="4" name="Zone de texte 2">
            <a:extLst>
              <a:ext uri="{FF2B5EF4-FFF2-40B4-BE49-F238E27FC236}">
                <a16:creationId xmlns:a16="http://schemas.microsoft.com/office/drawing/2014/main" id="{0CF15210-6F3A-406E-BE42-E44BB86EB497}"/>
              </a:ext>
            </a:extLst>
          </p:cNvPr>
          <p:cNvSpPr txBox="1">
            <a:spLocks noChangeArrowheads="1"/>
          </p:cNvSpPr>
          <p:nvPr/>
        </p:nvSpPr>
        <p:spPr bwMode="auto">
          <a:xfrm>
            <a:off x="4450080" y="1479986"/>
            <a:ext cx="4513167" cy="2595159"/>
          </a:xfrm>
          <a:prstGeom prst="roundRect">
            <a:avLst/>
          </a:prstGeom>
          <a:solidFill>
            <a:schemeClr val="accent1">
              <a:lumMod val="60000"/>
              <a:lumOff val="40000"/>
            </a:schemeClr>
          </a:solidFill>
          <a:ln>
            <a:noFill/>
            <a:headEnd/>
            <a:tailEnd/>
          </a:ln>
        </p:spPr>
        <p:style>
          <a:lnRef idx="2">
            <a:schemeClr val="dk1"/>
          </a:lnRef>
          <a:fillRef idx="1">
            <a:schemeClr val="lt1"/>
          </a:fillRef>
          <a:effectRef idx="0">
            <a:schemeClr val="dk1"/>
          </a:effectRef>
          <a:fontRef idx="minor">
            <a:schemeClr val="dk1"/>
          </a:fontRef>
        </p:style>
        <p:txBody>
          <a:bodyPr rot="0" vert="horz" wrap="square" lIns="91440" tIns="45720" rIns="91440" bIns="45720" anchor="ctr" anchorCtr="0">
            <a:noAutofit/>
          </a:bodyPr>
          <a:lstStyle/>
          <a:p>
            <a:pPr marL="171450" indent="-171450">
              <a:lnSpc>
                <a:spcPct val="90000"/>
              </a:lnSpc>
              <a:spcAft>
                <a:spcPts val="300"/>
              </a:spcAft>
              <a:buFont typeface="Arial" panose="020B0604020202020204" pitchFamily="34" charset="0"/>
              <a:buChar char="•"/>
            </a:pPr>
            <a:r>
              <a:rPr lang="fr-FR" sz="1100" dirty="0">
                <a:solidFill>
                  <a:schemeClr val="bg1"/>
                </a:solidFill>
              </a:rPr>
              <a:t>La seconde Fédération sportive en nombre de licencié-es</a:t>
            </a:r>
          </a:p>
          <a:p>
            <a:pPr marL="171450" indent="-171450">
              <a:lnSpc>
                <a:spcPct val="90000"/>
              </a:lnSpc>
              <a:spcAft>
                <a:spcPts val="300"/>
              </a:spcAft>
              <a:buFont typeface="Arial" panose="020B0604020202020204" pitchFamily="34" charset="0"/>
              <a:buChar char="•"/>
            </a:pPr>
            <a:r>
              <a:rPr lang="fr-FR" sz="1100" dirty="0">
                <a:solidFill>
                  <a:schemeClr val="bg1"/>
                </a:solidFill>
              </a:rPr>
              <a:t>Un nombre de licenciés en constante augmentation, au-delà du million </a:t>
            </a:r>
            <a:r>
              <a:rPr lang="fr-FR" sz="1100" b="1" dirty="0">
                <a:solidFill>
                  <a:schemeClr val="bg1"/>
                </a:solidFill>
              </a:rPr>
              <a:t>et une augmentation de pratiquants</a:t>
            </a:r>
          </a:p>
          <a:p>
            <a:pPr marL="171450" indent="-171450">
              <a:lnSpc>
                <a:spcPct val="90000"/>
              </a:lnSpc>
              <a:spcAft>
                <a:spcPts val="300"/>
              </a:spcAft>
              <a:buFont typeface="Arial" panose="020B0604020202020204" pitchFamily="34" charset="0"/>
              <a:buChar char="•"/>
            </a:pPr>
            <a:r>
              <a:rPr lang="fr-FR" sz="1100" dirty="0">
                <a:solidFill>
                  <a:schemeClr val="bg1"/>
                </a:solidFill>
              </a:rPr>
              <a:t>Un taux de participation des filles en constante augmentation,  se rapprochant de la parité, mais qui doit encore se renforcer sur le haut niveau scolaire au travers des Sections Sportives Scolaires</a:t>
            </a:r>
          </a:p>
          <a:p>
            <a:pPr marL="171450" indent="-171450">
              <a:lnSpc>
                <a:spcPct val="90000"/>
              </a:lnSpc>
              <a:spcAft>
                <a:spcPts val="300"/>
              </a:spcAft>
              <a:buFont typeface="Arial" panose="020B0604020202020204" pitchFamily="34" charset="0"/>
              <a:buChar char="•"/>
            </a:pPr>
            <a:r>
              <a:rPr lang="fr-FR" sz="1100" dirty="0">
                <a:solidFill>
                  <a:schemeClr val="bg1"/>
                </a:solidFill>
              </a:rPr>
              <a:t>En moyenne, 30 licenciés-es par animateur</a:t>
            </a:r>
          </a:p>
          <a:p>
            <a:pPr marL="171450" indent="-171450">
              <a:lnSpc>
                <a:spcPct val="90000"/>
              </a:lnSpc>
              <a:spcAft>
                <a:spcPts val="300"/>
              </a:spcAft>
              <a:buFont typeface="Arial" panose="020B0604020202020204" pitchFamily="34" charset="0"/>
              <a:buChar char="•"/>
            </a:pPr>
            <a:r>
              <a:rPr lang="fr-FR" sz="1100" dirty="0">
                <a:solidFill>
                  <a:schemeClr val="bg1"/>
                </a:solidFill>
              </a:rPr>
              <a:t>Plus de 100 sports et activités artistiques pratiqués, et 250 000 évènements chaque année</a:t>
            </a:r>
          </a:p>
          <a:p>
            <a:pPr marL="171450" indent="-171450">
              <a:lnSpc>
                <a:spcPct val="90000"/>
              </a:lnSpc>
              <a:spcAft>
                <a:spcPts val="300"/>
              </a:spcAft>
              <a:buFont typeface="Arial" panose="020B0604020202020204" pitchFamily="34" charset="0"/>
              <a:buChar char="•"/>
            </a:pPr>
            <a:r>
              <a:rPr lang="fr-FR" sz="1100" dirty="0">
                <a:solidFill>
                  <a:schemeClr val="bg1"/>
                </a:solidFill>
              </a:rPr>
              <a:t>Un quart des AS représentées aux Championnats de France</a:t>
            </a:r>
          </a:p>
          <a:p>
            <a:pPr marL="171450" indent="-171450">
              <a:lnSpc>
                <a:spcPct val="90000"/>
              </a:lnSpc>
              <a:spcAft>
                <a:spcPts val="300"/>
              </a:spcAft>
              <a:buFont typeface="Arial" panose="020B0604020202020204" pitchFamily="34" charset="0"/>
              <a:buChar char="•"/>
            </a:pPr>
            <a:r>
              <a:rPr lang="fr-FR" sz="1100" dirty="0">
                <a:solidFill>
                  <a:schemeClr val="bg1"/>
                </a:solidFill>
              </a:rPr>
              <a:t>Toutes les formes de pratiques proposées</a:t>
            </a:r>
            <a:r>
              <a:rPr lang="fr-FR" sz="1100" b="1" dirty="0">
                <a:solidFill>
                  <a:schemeClr val="bg1"/>
                </a:solidFill>
              </a:rPr>
              <a:t> : </a:t>
            </a:r>
            <a:r>
              <a:rPr lang="fr-FR" sz="1100" dirty="0">
                <a:solidFill>
                  <a:schemeClr val="bg1"/>
                </a:solidFill>
              </a:rPr>
              <a:t>compétitives, promotionnelles , festivalières et événementielles</a:t>
            </a:r>
          </a:p>
          <a:p>
            <a:pPr marL="171450" indent="-171450">
              <a:lnSpc>
                <a:spcPct val="90000"/>
              </a:lnSpc>
              <a:spcAft>
                <a:spcPts val="300"/>
              </a:spcAft>
              <a:buFont typeface="Arial" panose="020B0604020202020204" pitchFamily="34" charset="0"/>
              <a:buChar char="•"/>
            </a:pPr>
            <a:r>
              <a:rPr lang="fr-FR" sz="1100" dirty="0">
                <a:solidFill>
                  <a:schemeClr val="bg1"/>
                </a:solidFill>
              </a:rPr>
              <a:t>Plus de 300 000 Jeunes Officiels-elles certifiés-es</a:t>
            </a:r>
          </a:p>
        </p:txBody>
      </p:sp>
      <p:sp>
        <p:nvSpPr>
          <p:cNvPr id="5" name="Rectangle 4">
            <a:extLst>
              <a:ext uri="{FF2B5EF4-FFF2-40B4-BE49-F238E27FC236}">
                <a16:creationId xmlns:a16="http://schemas.microsoft.com/office/drawing/2014/main" id="{DD2616D3-F9A3-41E6-A38C-89970DF94CB4}"/>
              </a:ext>
            </a:extLst>
          </p:cNvPr>
          <p:cNvSpPr/>
          <p:nvPr/>
        </p:nvSpPr>
        <p:spPr>
          <a:xfrm>
            <a:off x="748791" y="935619"/>
            <a:ext cx="2029322" cy="324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Moyens engagés</a:t>
            </a:r>
          </a:p>
        </p:txBody>
      </p:sp>
      <p:sp>
        <p:nvSpPr>
          <p:cNvPr id="6" name="Rectangle 5">
            <a:extLst>
              <a:ext uri="{FF2B5EF4-FFF2-40B4-BE49-F238E27FC236}">
                <a16:creationId xmlns:a16="http://schemas.microsoft.com/office/drawing/2014/main" id="{B4B6A3A8-9856-4993-B71B-2AC134E7D163}"/>
              </a:ext>
            </a:extLst>
          </p:cNvPr>
          <p:cNvSpPr/>
          <p:nvPr/>
        </p:nvSpPr>
        <p:spPr>
          <a:xfrm>
            <a:off x="6502678" y="908544"/>
            <a:ext cx="2029322" cy="324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Effets produits</a:t>
            </a:r>
          </a:p>
        </p:txBody>
      </p:sp>
      <p:cxnSp>
        <p:nvCxnSpPr>
          <p:cNvPr id="7" name="Connecteur droit avec flèche 6">
            <a:extLst>
              <a:ext uri="{FF2B5EF4-FFF2-40B4-BE49-F238E27FC236}">
                <a16:creationId xmlns:a16="http://schemas.microsoft.com/office/drawing/2014/main" id="{846D8720-64AD-4FDF-B707-B04C0276732C}"/>
              </a:ext>
            </a:extLst>
          </p:cNvPr>
          <p:cNvCxnSpPr>
            <a:cxnSpLocks/>
            <a:stCxn id="6" idx="2"/>
            <a:endCxn id="4" idx="0"/>
          </p:cNvCxnSpPr>
          <p:nvPr/>
        </p:nvCxnSpPr>
        <p:spPr>
          <a:xfrm flipH="1">
            <a:off x="6706664" y="1232544"/>
            <a:ext cx="810675" cy="2474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 name="Connecteur droit avec flèche 7">
            <a:extLst>
              <a:ext uri="{FF2B5EF4-FFF2-40B4-BE49-F238E27FC236}">
                <a16:creationId xmlns:a16="http://schemas.microsoft.com/office/drawing/2014/main" id="{D88CB225-EB6A-4B54-A433-0F9C4B376544}"/>
              </a:ext>
            </a:extLst>
          </p:cNvPr>
          <p:cNvCxnSpPr>
            <a:cxnSpLocks/>
            <a:stCxn id="5" idx="2"/>
            <a:endCxn id="3" idx="0"/>
          </p:cNvCxnSpPr>
          <p:nvPr/>
        </p:nvCxnSpPr>
        <p:spPr>
          <a:xfrm>
            <a:off x="1763452" y="1259619"/>
            <a:ext cx="599057" cy="21993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0" name="Image 9">
            <a:extLst>
              <a:ext uri="{FF2B5EF4-FFF2-40B4-BE49-F238E27FC236}">
                <a16:creationId xmlns:a16="http://schemas.microsoft.com/office/drawing/2014/main" id="{9C5400BD-ADFD-4F31-8D52-AF5B1C3906FD}"/>
              </a:ext>
            </a:extLst>
          </p:cNvPr>
          <p:cNvPicPr>
            <a:picLocks noChangeAspect="1"/>
          </p:cNvPicPr>
          <p:nvPr/>
        </p:nvPicPr>
        <p:blipFill>
          <a:blip r:embed="rId3"/>
          <a:stretch>
            <a:fillRect/>
          </a:stretch>
        </p:blipFill>
        <p:spPr>
          <a:xfrm>
            <a:off x="7104578" y="5555756"/>
            <a:ext cx="733397" cy="770531"/>
          </a:xfrm>
          <a:prstGeom prst="rect">
            <a:avLst/>
          </a:prstGeom>
        </p:spPr>
      </p:pic>
      <p:sp>
        <p:nvSpPr>
          <p:cNvPr id="11" name="Rectangle à coins arrondis 27">
            <a:extLst>
              <a:ext uri="{FF2B5EF4-FFF2-40B4-BE49-F238E27FC236}">
                <a16:creationId xmlns:a16="http://schemas.microsoft.com/office/drawing/2014/main" id="{60863E93-D637-42BC-B271-526FD3519720}"/>
              </a:ext>
            </a:extLst>
          </p:cNvPr>
          <p:cNvSpPr/>
          <p:nvPr/>
        </p:nvSpPr>
        <p:spPr>
          <a:xfrm>
            <a:off x="882970" y="4132930"/>
            <a:ext cx="7045922" cy="1889879"/>
          </a:xfrm>
          <a:prstGeom prst="roundRect">
            <a:avLst/>
          </a:prstGeom>
          <a:ln>
            <a:solidFill>
              <a:schemeClr val="accent1"/>
            </a:solidFill>
          </a:ln>
        </p:spPr>
        <p:txBody>
          <a:bodyPr wrap="square">
            <a:spAutoFit/>
          </a:bodyPr>
          <a:lstStyle/>
          <a:p>
            <a:pPr marL="285750" indent="-285750">
              <a:buFont typeface="Arial" panose="020B0604020202020204" pitchFamily="34" charset="0"/>
              <a:buChar char="•"/>
            </a:pPr>
            <a:r>
              <a:rPr lang="fr-FR" sz="1050" dirty="0"/>
              <a:t>Une place fondamentale auprès des jeunes pour passer « d’une société de sportifs à une société sportive »: créer des ponts et des passerelles pour des parcours sportifs, artistiques, citoyens et professionnels sans rupture</a:t>
            </a:r>
          </a:p>
          <a:p>
            <a:pPr marL="285750" indent="-285750">
              <a:buFont typeface="Arial" panose="020B0604020202020204" pitchFamily="34" charset="0"/>
              <a:buChar char="•"/>
            </a:pPr>
            <a:r>
              <a:rPr lang="fr-FR" sz="1050" dirty="0"/>
              <a:t>Un dynamisme auquel contribuent l’ensemble des acteurs de la communauté éducative: enseignants d'EPS, cadres UNSS, chefs d’établissements présidents d’AS, coordonnateurs de districts, services déconcentrés de l'Education nationale, parents d'élèves, mouvement sportif et bien sûr les élèves…</a:t>
            </a:r>
          </a:p>
          <a:p>
            <a:pPr marL="285750" indent="-285750">
              <a:buFont typeface="Arial" panose="020B0604020202020204" pitchFamily="34" charset="0"/>
              <a:buChar char="•"/>
            </a:pPr>
            <a:r>
              <a:rPr lang="fr-FR" sz="1050" dirty="0"/>
              <a:t>Une diversité d’évènements et une qualité avérée de l’offre de pratiques vers les licenciés-es et, plus largement, vers tous les élèves</a:t>
            </a:r>
          </a:p>
          <a:p>
            <a:pPr marL="285750" indent="-285750">
              <a:buFont typeface="Arial" panose="020B0604020202020204" pitchFamily="34" charset="0"/>
              <a:buChar char="•"/>
            </a:pPr>
            <a:r>
              <a:rPr lang="fr-FR" sz="1050" dirty="0"/>
              <a:t>La volonté de l’UNSS: créer un habitus de pratiques en répondant aux attentes et besoins des licenciés dans chaque établissement scolaire et dans les évènements organisés par l’UNSS</a:t>
            </a:r>
          </a:p>
        </p:txBody>
      </p:sp>
      <p:sp>
        <p:nvSpPr>
          <p:cNvPr id="12" name="Rectangle 11">
            <a:extLst>
              <a:ext uri="{FF2B5EF4-FFF2-40B4-BE49-F238E27FC236}">
                <a16:creationId xmlns:a16="http://schemas.microsoft.com/office/drawing/2014/main" id="{76AB9491-8DA5-464D-862C-560E137D9E1C}"/>
              </a:ext>
            </a:extLst>
          </p:cNvPr>
          <p:cNvSpPr/>
          <p:nvPr/>
        </p:nvSpPr>
        <p:spPr>
          <a:xfrm rot="16200000">
            <a:off x="109225" y="5014920"/>
            <a:ext cx="974459" cy="304673"/>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t>A retenir</a:t>
            </a:r>
          </a:p>
        </p:txBody>
      </p:sp>
    </p:spTree>
    <p:extLst>
      <p:ext uri="{BB962C8B-B14F-4D97-AF65-F5344CB8AC3E}">
        <p14:creationId xmlns:p14="http://schemas.microsoft.com/office/powerpoint/2010/main" val="126482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8">
            <a:extLst>
              <a:ext uri="{FF2B5EF4-FFF2-40B4-BE49-F238E27FC236}">
                <a16:creationId xmlns:a16="http://schemas.microsoft.com/office/drawing/2014/main" id="{F07DC967-6D84-4AA7-987C-E73AFF80EBD9}"/>
              </a:ext>
            </a:extLst>
          </p:cNvPr>
          <p:cNvGrpSpPr/>
          <p:nvPr/>
        </p:nvGrpSpPr>
        <p:grpSpPr>
          <a:xfrm>
            <a:off x="8079163" y="782971"/>
            <a:ext cx="1062991" cy="1122045"/>
            <a:chOff x="-3395663" y="111125"/>
            <a:chExt cx="1200151" cy="1266825"/>
          </a:xfrm>
          <a:solidFill>
            <a:srgbClr val="D9D9D9"/>
          </a:solidFill>
        </p:grpSpPr>
        <p:sp>
          <p:nvSpPr>
            <p:cNvPr id="3" name="Freeform 6">
              <a:extLst>
                <a:ext uri="{FF2B5EF4-FFF2-40B4-BE49-F238E27FC236}">
                  <a16:creationId xmlns:a16="http://schemas.microsoft.com/office/drawing/2014/main" id="{A66420DF-4647-49E2-AB3F-C68F3D00A572}"/>
                </a:ext>
              </a:extLst>
            </p:cNvPr>
            <p:cNvSpPr>
              <a:spLocks/>
            </p:cNvSpPr>
            <p:nvPr/>
          </p:nvSpPr>
          <p:spPr bwMode="auto">
            <a:xfrm>
              <a:off x="-3203575" y="301625"/>
              <a:ext cx="300038" cy="274638"/>
            </a:xfrm>
            <a:custGeom>
              <a:avLst/>
              <a:gdLst>
                <a:gd name="T0" fmla="*/ 74 w 80"/>
                <a:gd name="T1" fmla="*/ 28 h 73"/>
                <a:gd name="T2" fmla="*/ 80 w 80"/>
                <a:gd name="T3" fmla="*/ 29 h 73"/>
                <a:gd name="T4" fmla="*/ 76 w 80"/>
                <a:gd name="T5" fmla="*/ 1 h 73"/>
                <a:gd name="T6" fmla="*/ 74 w 80"/>
                <a:gd name="T7" fmla="*/ 0 h 73"/>
                <a:gd name="T8" fmla="*/ 0 w 80"/>
                <a:gd name="T9" fmla="*/ 71 h 73"/>
                <a:gd name="T10" fmla="*/ 28 w 80"/>
                <a:gd name="T11" fmla="*/ 73 h 73"/>
                <a:gd name="T12" fmla="*/ 74 w 80"/>
                <a:gd name="T13" fmla="*/ 28 h 73"/>
              </a:gdLst>
              <a:ahLst/>
              <a:cxnLst>
                <a:cxn ang="0">
                  <a:pos x="T0" y="T1"/>
                </a:cxn>
                <a:cxn ang="0">
                  <a:pos x="T2" y="T3"/>
                </a:cxn>
                <a:cxn ang="0">
                  <a:pos x="T4" y="T5"/>
                </a:cxn>
                <a:cxn ang="0">
                  <a:pos x="T6" y="T7"/>
                </a:cxn>
                <a:cxn ang="0">
                  <a:pos x="T8" y="T9"/>
                </a:cxn>
                <a:cxn ang="0">
                  <a:pos x="T10" y="T11"/>
                </a:cxn>
                <a:cxn ang="0">
                  <a:pos x="T12" y="T13"/>
                </a:cxn>
              </a:cxnLst>
              <a:rect l="0" t="0" r="r" b="b"/>
              <a:pathLst>
                <a:path w="80" h="73">
                  <a:moveTo>
                    <a:pt x="74" y="28"/>
                  </a:moveTo>
                  <a:cubicBezTo>
                    <a:pt x="76" y="28"/>
                    <a:pt x="78" y="29"/>
                    <a:pt x="80" y="29"/>
                  </a:cubicBezTo>
                  <a:cubicBezTo>
                    <a:pt x="76" y="1"/>
                    <a:pt x="76" y="1"/>
                    <a:pt x="76" y="1"/>
                  </a:cubicBezTo>
                  <a:cubicBezTo>
                    <a:pt x="75" y="0"/>
                    <a:pt x="74" y="0"/>
                    <a:pt x="74" y="0"/>
                  </a:cubicBezTo>
                  <a:cubicBezTo>
                    <a:pt x="34" y="0"/>
                    <a:pt x="2" y="32"/>
                    <a:pt x="0" y="71"/>
                  </a:cubicBezTo>
                  <a:cubicBezTo>
                    <a:pt x="28" y="73"/>
                    <a:pt x="28" y="73"/>
                    <a:pt x="28" y="73"/>
                  </a:cubicBezTo>
                  <a:cubicBezTo>
                    <a:pt x="29" y="48"/>
                    <a:pt x="49" y="28"/>
                    <a:pt x="74"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Freeform 7">
              <a:extLst>
                <a:ext uri="{FF2B5EF4-FFF2-40B4-BE49-F238E27FC236}">
                  <a16:creationId xmlns:a16="http://schemas.microsoft.com/office/drawing/2014/main" id="{B90C3C6E-C0AF-4777-975A-EE62AAC1DC06}"/>
                </a:ext>
              </a:extLst>
            </p:cNvPr>
            <p:cNvSpPr>
              <a:spLocks/>
            </p:cNvSpPr>
            <p:nvPr/>
          </p:nvSpPr>
          <p:spPr bwMode="auto">
            <a:xfrm>
              <a:off x="-2679700" y="895350"/>
              <a:ext cx="484188" cy="482600"/>
            </a:xfrm>
            <a:custGeom>
              <a:avLst/>
              <a:gdLst>
                <a:gd name="T0" fmla="*/ 117 w 129"/>
                <a:gd name="T1" fmla="*/ 71 h 129"/>
                <a:gd name="T2" fmla="*/ 54 w 129"/>
                <a:gd name="T3" fmla="*/ 5 h 129"/>
                <a:gd name="T4" fmla="*/ 46 w 129"/>
                <a:gd name="T5" fmla="*/ 0 h 129"/>
                <a:gd name="T6" fmla="*/ 0 w 129"/>
                <a:gd name="T7" fmla="*/ 39 h 129"/>
                <a:gd name="T8" fmla="*/ 7 w 129"/>
                <a:gd name="T9" fmla="*/ 51 h 129"/>
                <a:gd name="T10" fmla="*/ 70 w 129"/>
                <a:gd name="T11" fmla="*/ 116 h 129"/>
                <a:gd name="T12" fmla="*/ 116 w 129"/>
                <a:gd name="T13" fmla="*/ 117 h 129"/>
                <a:gd name="T14" fmla="*/ 117 w 129"/>
                <a:gd name="T15" fmla="*/ 71 h 1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 h="129">
                  <a:moveTo>
                    <a:pt x="117" y="71"/>
                  </a:moveTo>
                  <a:cubicBezTo>
                    <a:pt x="54" y="5"/>
                    <a:pt x="54" y="5"/>
                    <a:pt x="54" y="5"/>
                  </a:cubicBezTo>
                  <a:cubicBezTo>
                    <a:pt x="51" y="3"/>
                    <a:pt x="49" y="1"/>
                    <a:pt x="46" y="0"/>
                  </a:cubicBezTo>
                  <a:cubicBezTo>
                    <a:pt x="34" y="16"/>
                    <a:pt x="18" y="30"/>
                    <a:pt x="0" y="39"/>
                  </a:cubicBezTo>
                  <a:cubicBezTo>
                    <a:pt x="1" y="43"/>
                    <a:pt x="4" y="47"/>
                    <a:pt x="7" y="51"/>
                  </a:cubicBezTo>
                  <a:cubicBezTo>
                    <a:pt x="70" y="116"/>
                    <a:pt x="70" y="116"/>
                    <a:pt x="70" y="116"/>
                  </a:cubicBezTo>
                  <a:cubicBezTo>
                    <a:pt x="83" y="129"/>
                    <a:pt x="103" y="129"/>
                    <a:pt x="116" y="117"/>
                  </a:cubicBezTo>
                  <a:cubicBezTo>
                    <a:pt x="129" y="104"/>
                    <a:pt x="129" y="84"/>
                    <a:pt x="117"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8">
              <a:extLst>
                <a:ext uri="{FF2B5EF4-FFF2-40B4-BE49-F238E27FC236}">
                  <a16:creationId xmlns:a16="http://schemas.microsoft.com/office/drawing/2014/main" id="{6ED4AD90-EF74-47E0-B5BE-DBB41CD9F5B0}"/>
                </a:ext>
              </a:extLst>
            </p:cNvPr>
            <p:cNvSpPr>
              <a:spLocks noEditPoints="1"/>
            </p:cNvSpPr>
            <p:nvPr/>
          </p:nvSpPr>
          <p:spPr bwMode="auto">
            <a:xfrm>
              <a:off x="-3395663" y="111125"/>
              <a:ext cx="933450" cy="933450"/>
            </a:xfrm>
            <a:custGeom>
              <a:avLst/>
              <a:gdLst>
                <a:gd name="T0" fmla="*/ 125 w 249"/>
                <a:gd name="T1" fmla="*/ 0 h 249"/>
                <a:gd name="T2" fmla="*/ 0 w 249"/>
                <a:gd name="T3" fmla="*/ 125 h 249"/>
                <a:gd name="T4" fmla="*/ 125 w 249"/>
                <a:gd name="T5" fmla="*/ 249 h 249"/>
                <a:gd name="T6" fmla="*/ 180 w 249"/>
                <a:gd name="T7" fmla="*/ 236 h 249"/>
                <a:gd name="T8" fmla="*/ 226 w 249"/>
                <a:gd name="T9" fmla="*/ 197 h 249"/>
                <a:gd name="T10" fmla="*/ 249 w 249"/>
                <a:gd name="T11" fmla="*/ 125 h 249"/>
                <a:gd name="T12" fmla="*/ 125 w 249"/>
                <a:gd name="T13" fmla="*/ 0 h 249"/>
                <a:gd name="T14" fmla="*/ 28 w 249"/>
                <a:gd name="T15" fmla="*/ 125 h 249"/>
                <a:gd name="T16" fmla="*/ 125 w 249"/>
                <a:gd name="T17" fmla="*/ 28 h 249"/>
                <a:gd name="T18" fmla="*/ 222 w 249"/>
                <a:gd name="T19" fmla="*/ 125 h 249"/>
                <a:gd name="T20" fmla="*/ 125 w 249"/>
                <a:gd name="T21" fmla="*/ 222 h 249"/>
                <a:gd name="T22" fmla="*/ 28 w 249"/>
                <a:gd name="T23" fmla="*/ 125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9" h="249">
                  <a:moveTo>
                    <a:pt x="125" y="0"/>
                  </a:moveTo>
                  <a:cubicBezTo>
                    <a:pt x="56" y="0"/>
                    <a:pt x="0" y="56"/>
                    <a:pt x="0" y="125"/>
                  </a:cubicBezTo>
                  <a:cubicBezTo>
                    <a:pt x="0" y="194"/>
                    <a:pt x="56" y="249"/>
                    <a:pt x="125" y="249"/>
                  </a:cubicBezTo>
                  <a:cubicBezTo>
                    <a:pt x="145" y="249"/>
                    <a:pt x="163" y="245"/>
                    <a:pt x="180" y="236"/>
                  </a:cubicBezTo>
                  <a:cubicBezTo>
                    <a:pt x="199" y="227"/>
                    <a:pt x="214" y="213"/>
                    <a:pt x="226" y="197"/>
                  </a:cubicBezTo>
                  <a:cubicBezTo>
                    <a:pt x="241" y="176"/>
                    <a:pt x="249" y="152"/>
                    <a:pt x="249" y="125"/>
                  </a:cubicBezTo>
                  <a:cubicBezTo>
                    <a:pt x="249" y="56"/>
                    <a:pt x="193" y="0"/>
                    <a:pt x="125" y="0"/>
                  </a:cubicBezTo>
                  <a:close/>
                  <a:moveTo>
                    <a:pt x="28" y="125"/>
                  </a:moveTo>
                  <a:cubicBezTo>
                    <a:pt x="28" y="71"/>
                    <a:pt x="71" y="28"/>
                    <a:pt x="125" y="28"/>
                  </a:cubicBezTo>
                  <a:cubicBezTo>
                    <a:pt x="178" y="28"/>
                    <a:pt x="222" y="71"/>
                    <a:pt x="222" y="125"/>
                  </a:cubicBezTo>
                  <a:cubicBezTo>
                    <a:pt x="222" y="178"/>
                    <a:pt x="178" y="222"/>
                    <a:pt x="125" y="222"/>
                  </a:cubicBezTo>
                  <a:cubicBezTo>
                    <a:pt x="71" y="222"/>
                    <a:pt x="28" y="178"/>
                    <a:pt x="28" y="1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 name="Titre 1">
            <a:extLst>
              <a:ext uri="{FF2B5EF4-FFF2-40B4-BE49-F238E27FC236}">
                <a16:creationId xmlns:a16="http://schemas.microsoft.com/office/drawing/2014/main" id="{52C1A7DF-885B-4C6B-9CEA-798D7E271735}"/>
              </a:ext>
            </a:extLst>
          </p:cNvPr>
          <p:cNvSpPr txBox="1">
            <a:spLocks/>
          </p:cNvSpPr>
          <p:nvPr/>
        </p:nvSpPr>
        <p:spPr>
          <a:xfrm>
            <a:off x="162559" y="131645"/>
            <a:ext cx="8981441" cy="1148612"/>
          </a:xfrm>
          <a:prstGeom prst="rect">
            <a:avLst/>
          </a:prstGeom>
        </p:spPr>
        <p:txBody>
          <a:bodyPr lIns="0" tIns="0" rIns="0" bIns="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fr-FR" sz="2400" b="1" cap="all" dirty="0">
                <a:solidFill>
                  <a:schemeClr val="accent1"/>
                </a:solidFill>
                <a:latin typeface="Arial Black"/>
                <a:cs typeface="Arial Black"/>
              </a:rPr>
              <a:t>Une enquête pour mieux prendre en compte</a:t>
            </a:r>
            <a:br>
              <a:rPr lang="fr-FR" sz="2400" b="1" cap="all" dirty="0">
                <a:solidFill>
                  <a:schemeClr val="accent1"/>
                </a:solidFill>
                <a:latin typeface="Arial Black"/>
                <a:cs typeface="Arial Black"/>
              </a:rPr>
            </a:br>
            <a:r>
              <a:rPr lang="fr-FR" sz="2400" b="1" cap="all" dirty="0">
                <a:solidFill>
                  <a:schemeClr val="accent1"/>
                </a:solidFill>
                <a:latin typeface="Arial Black"/>
                <a:cs typeface="Arial Black"/>
              </a:rPr>
              <a:t>l’avis de tous les acteurs de l’</a:t>
            </a:r>
            <a:r>
              <a:rPr lang="fr-FR" sz="2400" b="1" cap="all" dirty="0" err="1">
                <a:solidFill>
                  <a:schemeClr val="accent1"/>
                </a:solidFill>
                <a:latin typeface="Arial Black"/>
                <a:cs typeface="Arial Black"/>
              </a:rPr>
              <a:t>unss</a:t>
            </a:r>
            <a:endParaRPr lang="fr-FR" sz="1200" b="1" cap="all" dirty="0">
              <a:solidFill>
                <a:srgbClr val="FF0000"/>
              </a:solidFill>
              <a:latin typeface="Arial Black"/>
              <a:cs typeface="Arial Black"/>
            </a:endParaRPr>
          </a:p>
        </p:txBody>
      </p:sp>
      <p:sp>
        <p:nvSpPr>
          <p:cNvPr id="7" name="Espace réservé du contenu 3">
            <a:extLst>
              <a:ext uri="{FF2B5EF4-FFF2-40B4-BE49-F238E27FC236}">
                <a16:creationId xmlns:a16="http://schemas.microsoft.com/office/drawing/2014/main" id="{D84099E3-185F-470E-BC5F-B67ADFC01C2B}"/>
              </a:ext>
            </a:extLst>
          </p:cNvPr>
          <p:cNvSpPr txBox="1">
            <a:spLocks/>
          </p:cNvSpPr>
          <p:nvPr/>
        </p:nvSpPr>
        <p:spPr>
          <a:xfrm>
            <a:off x="306162" y="1155599"/>
            <a:ext cx="8038767" cy="64394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lnSpc>
                <a:spcPct val="90000"/>
              </a:lnSpc>
              <a:spcBef>
                <a:spcPts val="600"/>
              </a:spcBef>
              <a:buNone/>
            </a:pPr>
            <a:r>
              <a:rPr lang="fr-FR" sz="1400" dirty="0"/>
              <a:t>Une enquête « </a:t>
            </a:r>
            <a:r>
              <a:rPr lang="fr-FR" sz="1400" dirty="0" smtClean="0"/>
              <a:t>multicanaux</a:t>
            </a:r>
            <a:r>
              <a:rPr lang="fr-FR" sz="1400" dirty="0"/>
              <a:t> » a été conduite entre avril et juin 2019 auprès des chefs d’établissements, enseignants d’EPS, parents d’élèves et élèves (licencié-es ou non). </a:t>
            </a:r>
            <a:br>
              <a:rPr lang="fr-FR" sz="1400" dirty="0"/>
            </a:br>
            <a:r>
              <a:rPr lang="fr-FR" sz="1400" dirty="0"/>
              <a:t>Cette enquête a mobilisé plus de 38 000 répondants. </a:t>
            </a:r>
          </a:p>
        </p:txBody>
      </p:sp>
      <p:sp>
        <p:nvSpPr>
          <p:cNvPr id="8" name="Rectangle 7">
            <a:extLst>
              <a:ext uri="{FF2B5EF4-FFF2-40B4-BE49-F238E27FC236}">
                <a16:creationId xmlns:a16="http://schemas.microsoft.com/office/drawing/2014/main" id="{64C9A015-24B0-4CFB-B3F8-D32AC430AAA0}"/>
              </a:ext>
            </a:extLst>
          </p:cNvPr>
          <p:cNvSpPr/>
          <p:nvPr/>
        </p:nvSpPr>
        <p:spPr>
          <a:xfrm>
            <a:off x="306162" y="2096265"/>
            <a:ext cx="4115663" cy="4080421"/>
          </a:xfrm>
          <a:prstGeom prst="rect">
            <a:avLst/>
          </a:prstGeom>
          <a:ln>
            <a:solidFill>
              <a:schemeClr val="accent1"/>
            </a:solidFill>
          </a:ln>
        </p:spPr>
        <p:txBody>
          <a:bodyPr wrap="square" anchor="ctr">
            <a:noAutofit/>
          </a:bodyPr>
          <a:lstStyle/>
          <a:p>
            <a:pPr marL="171450" indent="-171450">
              <a:lnSpc>
                <a:spcPct val="90000"/>
              </a:lnSpc>
              <a:spcAft>
                <a:spcPts val="600"/>
              </a:spcAft>
              <a:buFont typeface="Wingdings" panose="05000000000000000000" pitchFamily="2" charset="2"/>
              <a:buChar char="ü"/>
            </a:pPr>
            <a:r>
              <a:rPr lang="fr-FR" sz="1100" dirty="0">
                <a:ea typeface="Calibri" panose="020F0502020204030204" pitchFamily="34" charset="0"/>
                <a:cs typeface="Times New Roman" panose="02020603050405020304" pitchFamily="18" charset="0"/>
              </a:rPr>
              <a:t>Des acteurs qui ont une très bonne image de l’UNSS</a:t>
            </a:r>
          </a:p>
          <a:p>
            <a:pPr marL="171450" indent="-171450">
              <a:lnSpc>
                <a:spcPct val="90000"/>
              </a:lnSpc>
              <a:spcAft>
                <a:spcPts val="600"/>
              </a:spcAft>
              <a:buFont typeface="Wingdings" panose="05000000000000000000" pitchFamily="2" charset="2"/>
              <a:buChar char="ü"/>
            </a:pPr>
            <a:r>
              <a:rPr lang="fr-FR" sz="1100" dirty="0">
                <a:ea typeface="Calibri" panose="020F0502020204030204" pitchFamily="34" charset="0"/>
                <a:cs typeface="Times New Roman" panose="02020603050405020304" pitchFamily="18" charset="0"/>
              </a:rPr>
              <a:t>Des acteurs </a:t>
            </a:r>
            <a:r>
              <a:rPr lang="fr-FR" sz="1100" dirty="0">
                <a:cs typeface="Times New Roman" panose="02020603050405020304" pitchFamily="18" charset="0"/>
              </a:rPr>
              <a:t>qui tirent un bilan très positif de l’UNSS sur les années 2016-2018</a:t>
            </a:r>
          </a:p>
          <a:p>
            <a:pPr marL="171450"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Des acteurs qui soulignent l’intégration croissante des projets d’AS dans les projets d’établissement, qui jugent que l’AS est complémentaire des structures sportives et artistiques locales, et qui pensent que les rencontres et les compétitions sont de mieux en mieux organisées</a:t>
            </a:r>
          </a:p>
          <a:p>
            <a:pPr marL="171450"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Des acteurs qui estiment que les enjeux inhérents au développement durable sont de plus en plus intégrés et pris en compte</a:t>
            </a:r>
          </a:p>
          <a:p>
            <a:pPr marL="171450"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Des acteurs qui soulignent le dynamisme croissant de l’UNSS, son image renouvelée, sa convivialité, et sa capacité à agir, au-delà du sport, sur différentes thématiques et valeurs comme la citoyenneté, les discriminations, la mixité, le respect de la différence, la laïcité, l’engagement…</a:t>
            </a:r>
            <a:endParaRPr lang="fr-FR" sz="1100" dirty="0">
              <a:ea typeface="Calibri" panose="020F0502020204030204" pitchFamily="34" charset="0"/>
              <a:cs typeface="Times New Roman" panose="02020603050405020304" pitchFamily="18" charset="0"/>
            </a:endParaRPr>
          </a:p>
          <a:p>
            <a:pPr marL="171450" indent="-171450">
              <a:lnSpc>
                <a:spcPct val="90000"/>
              </a:lnSpc>
              <a:spcAft>
                <a:spcPts val="600"/>
              </a:spcAft>
              <a:buFont typeface="Wingdings" panose="05000000000000000000" pitchFamily="2" charset="2"/>
              <a:buChar char="ü"/>
            </a:pPr>
            <a:r>
              <a:rPr lang="fr-FR" sz="1100" dirty="0">
                <a:ea typeface="Calibri" panose="020F0502020204030204" pitchFamily="34" charset="0"/>
                <a:cs typeface="Times New Roman" panose="02020603050405020304" pitchFamily="18" charset="0"/>
              </a:rPr>
              <a:t>Des jeunes qui mettent en avant la place très importante de l’AS dans leur vie, qui expliquent leur motivation pour l’AS (faire plus de sport ou des pratiques variées</a:t>
            </a:r>
            <a:r>
              <a:rPr lang="fr-FR" sz="1100" dirty="0">
                <a:solidFill>
                  <a:srgbClr val="FF0000"/>
                </a:solidFill>
                <a:ea typeface="Calibri" panose="020F0502020204030204" pitchFamily="34" charset="0"/>
                <a:cs typeface="Times New Roman" panose="02020603050405020304" pitchFamily="18" charset="0"/>
              </a:rPr>
              <a:t> </a:t>
            </a:r>
            <a:r>
              <a:rPr lang="fr-FR" sz="1100" dirty="0">
                <a:ea typeface="Calibri" panose="020F0502020204030204" pitchFamily="34" charset="0"/>
                <a:cs typeface="Times New Roman" panose="02020603050405020304" pitchFamily="18" charset="0"/>
              </a:rPr>
              <a:t>et passer un bon moment, se détendre et s’amuser) et qui plébiscitent avant tout les </a:t>
            </a:r>
            <a:r>
              <a:rPr lang="fr-FR" sz="1100" dirty="0">
                <a:latin typeface="+mj-lt"/>
                <a:ea typeface="Calibri" panose="020F0502020204030204" pitchFamily="34" charset="0"/>
                <a:cs typeface="Times New Roman" panose="02020603050405020304" pitchFamily="18" charset="0"/>
              </a:rPr>
              <a:t>valeurs suivantes: l’esprit d’équipe, les rencontres, l’échange, la mixité</a:t>
            </a:r>
          </a:p>
        </p:txBody>
      </p:sp>
      <p:sp>
        <p:nvSpPr>
          <p:cNvPr id="9" name="Rectangle 8">
            <a:extLst>
              <a:ext uri="{FF2B5EF4-FFF2-40B4-BE49-F238E27FC236}">
                <a16:creationId xmlns:a16="http://schemas.microsoft.com/office/drawing/2014/main" id="{0E69B1E2-5E2C-442A-A98D-06E3464B92E5}"/>
              </a:ext>
            </a:extLst>
          </p:cNvPr>
          <p:cNvSpPr/>
          <p:nvPr/>
        </p:nvSpPr>
        <p:spPr>
          <a:xfrm>
            <a:off x="4494493" y="2097911"/>
            <a:ext cx="4020553" cy="4074289"/>
          </a:xfrm>
          <a:prstGeom prst="rect">
            <a:avLst/>
          </a:prstGeom>
          <a:ln>
            <a:solidFill>
              <a:schemeClr val="accent1"/>
            </a:solidFill>
          </a:ln>
        </p:spPr>
        <p:txBody>
          <a:bodyPr wrap="square" anchor="ctr">
            <a:noAutofit/>
          </a:bodyPr>
          <a:lstStyle/>
          <a:p>
            <a:pPr marL="171450"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Des plans de développement encore insuffisamment appropriés/connus</a:t>
            </a:r>
          </a:p>
          <a:p>
            <a:pPr marL="171450"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Des attentes particulières: </a:t>
            </a:r>
          </a:p>
          <a:p>
            <a:pPr marL="628650" lvl="1"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Consolidation des leviers du développement: horaires, diversité de l’offre sportive et artistique, accès aux équipements sportifs ou à divers lieux de pratiques, maintien ou libération des créneaux dédiés à la pratique (mercredi après-midi , pause méridienne, soirée)</a:t>
            </a:r>
          </a:p>
          <a:p>
            <a:pPr marL="628650" lvl="1"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Développement des pratiques liées à la santé et au bien-être</a:t>
            </a:r>
          </a:p>
          <a:p>
            <a:pPr marL="628650" lvl="1"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Poursuite de la valorisation des JO et des actions structurantes (La Lycéenne, Label génération 2024…)</a:t>
            </a:r>
          </a:p>
          <a:p>
            <a:pPr marL="628650" lvl="1"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Maintien du prix de l’adhésion</a:t>
            </a:r>
          </a:p>
          <a:p>
            <a:pPr marL="628650" lvl="1"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Renforcement de la communication de l’UNSS au travers des médias</a:t>
            </a:r>
          </a:p>
          <a:p>
            <a:pPr marL="628650" lvl="1" indent="-171450">
              <a:lnSpc>
                <a:spcPct val="90000"/>
              </a:lnSpc>
              <a:spcAft>
                <a:spcPts val="600"/>
              </a:spcAft>
              <a:buFont typeface="Wingdings" panose="05000000000000000000" pitchFamily="2" charset="2"/>
              <a:buChar char="ü"/>
            </a:pPr>
            <a:r>
              <a:rPr lang="fr-FR" sz="1100" dirty="0">
                <a:cs typeface="Times New Roman" panose="02020603050405020304" pitchFamily="18" charset="0"/>
              </a:rPr>
              <a:t>Renforcement de l‘implication de la communauté éducative</a:t>
            </a:r>
          </a:p>
        </p:txBody>
      </p:sp>
    </p:spTree>
    <p:extLst>
      <p:ext uri="{BB962C8B-B14F-4D97-AF65-F5344CB8AC3E}">
        <p14:creationId xmlns:p14="http://schemas.microsoft.com/office/powerpoint/2010/main" val="41876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5E41A4-0A50-4562-BA79-E891D2B53ACE}"/>
              </a:ext>
            </a:extLst>
          </p:cNvPr>
          <p:cNvSpPr>
            <a:spLocks noGrp="1"/>
          </p:cNvSpPr>
          <p:nvPr>
            <p:ph type="title"/>
          </p:nvPr>
        </p:nvSpPr>
        <p:spPr/>
        <p:txBody>
          <a:bodyPr/>
          <a:lstStyle/>
          <a:p>
            <a:r>
              <a:rPr lang="fr-FR" dirty="0"/>
              <a:t>Le nouveau Plan National</a:t>
            </a:r>
            <a:br>
              <a:rPr lang="fr-FR" dirty="0"/>
            </a:br>
            <a:r>
              <a:rPr lang="fr-FR" dirty="0"/>
              <a:t>DE DÉVELOPPEMENT DU SPORT SCOLAIRE,</a:t>
            </a:r>
            <a:br>
              <a:rPr lang="fr-FR" dirty="0"/>
            </a:br>
            <a:r>
              <a:rPr lang="fr-FR" dirty="0"/>
              <a:t>CADRE STRUCTURANT ET PARTAGÉ</a:t>
            </a:r>
          </a:p>
        </p:txBody>
      </p:sp>
      <p:sp>
        <p:nvSpPr>
          <p:cNvPr id="3" name="Espace réservé du contenu 2">
            <a:extLst>
              <a:ext uri="{FF2B5EF4-FFF2-40B4-BE49-F238E27FC236}">
                <a16:creationId xmlns:a16="http://schemas.microsoft.com/office/drawing/2014/main" id="{B2FB7B27-7322-4819-A17C-9384399FAA11}"/>
              </a:ext>
            </a:extLst>
          </p:cNvPr>
          <p:cNvSpPr>
            <a:spLocks noGrp="1"/>
          </p:cNvSpPr>
          <p:nvPr>
            <p:ph idx="1"/>
          </p:nvPr>
        </p:nvSpPr>
        <p:spPr>
          <a:xfrm>
            <a:off x="611999" y="2159999"/>
            <a:ext cx="7919999" cy="3426413"/>
          </a:xfrm>
        </p:spPr>
        <p:txBody>
          <a:bodyPr/>
          <a:lstStyle/>
          <a:p>
            <a:r>
              <a:rPr lang="fr-FR" dirty="0"/>
              <a:t>LE PLAN NATIONAL DE DÉVELOPPEMENT DU SPORT SCOLAIRE 2020-2024</a:t>
            </a:r>
            <a:br>
              <a:rPr lang="fr-FR" dirty="0"/>
            </a:br>
            <a:r>
              <a:rPr lang="fr-FR" dirty="0"/>
              <a:t>CONSTITUE LA FEUILLE DE ROUTE STRATÉGIQUE DU DÉVELOPPEMENT DE L’UNSS, DONT SONT ISSUES DES DECLINAISONS TERRITORIALES</a:t>
            </a:r>
          </a:p>
          <a:p>
            <a:endParaRPr lang="fr-FR" dirty="0"/>
          </a:p>
          <a:p>
            <a:r>
              <a:rPr lang="fr-FR" dirty="0">
                <a:solidFill>
                  <a:srgbClr val="FF0000"/>
                </a:solidFill>
              </a:rPr>
              <a:t>Un cadre </a:t>
            </a:r>
            <a:r>
              <a:rPr lang="fr-FR" dirty="0"/>
              <a:t>SIMPLIFIE, PLUS PRAGMATIQUE, PLUS Concret ET PLUS LISIBLE.</a:t>
            </a:r>
          </a:p>
          <a:p>
            <a:pPr marL="171450" lvl="1" indent="-171450">
              <a:buFont typeface="Arial" panose="020B0604020202020204" pitchFamily="34" charset="0"/>
              <a:buChar char="•"/>
            </a:pPr>
            <a:r>
              <a:rPr lang="fr-FR" dirty="0"/>
              <a:t>Il s’inscrit en continuité du plan 2016-2020 et doit permettre de poursuivre l’évolution de l’UNSS.</a:t>
            </a:r>
          </a:p>
          <a:p>
            <a:pPr marL="171450" lvl="1" indent="-171450">
              <a:buFont typeface="Arial" panose="020B0604020202020204" pitchFamily="34" charset="0"/>
              <a:buChar char="•"/>
            </a:pPr>
            <a:r>
              <a:rPr lang="fr-FR" dirty="0"/>
              <a:t>Il  a été </a:t>
            </a:r>
            <a:r>
              <a:rPr lang="fr-FR" dirty="0" err="1"/>
              <a:t>co</a:t>
            </a:r>
            <a:r>
              <a:rPr lang="fr-FR" dirty="0"/>
              <a:t>-construit en se basant sur des éléments de bilan objectivables (annexes), sur une consultation impliquant toutes les parties prenantes de l’UNSS, sur une enquête (38 000réponses) auprès des chefs d’établissement, des enseignants d’EPS, des parents d’élèves et élèves, licencié(e)s ou non, et un travail de réflexion stratégique et de co-construction avec un comité de pilotage rassemblant toutes les composantes du Conseil d’Administration.</a:t>
            </a:r>
          </a:p>
          <a:p>
            <a:pPr marL="171450" lvl="1" indent="-171450">
              <a:buFont typeface="Arial" panose="020B0604020202020204" pitchFamily="34" charset="0"/>
              <a:buChar char="•"/>
            </a:pPr>
            <a:r>
              <a:rPr lang="fr-FR" dirty="0"/>
              <a:t>Le PNDSS a la volonté « d’harmonisation sans uniformisation ». Il  constitue une entité stratégique nationale déclinée à tous les échelons territoriaux (académie, département, district) pour  faire apparaître la dimension contextuelle de ce cadre et à travers des plans locaux, rendre opérationnelle et évaluable l’action  du sport scolaire. C’est pourquoi et contrairement </a:t>
            </a:r>
            <a:r>
              <a:rPr lang="fr-FR" dirty="0" smtClean="0"/>
              <a:t>au </a:t>
            </a:r>
            <a:r>
              <a:rPr lang="fr-FR" dirty="0"/>
              <a:t>plan précédent les objectifs opérationnels et/ou programmes d’actions seront définis au niveau local  en fonction des différents contextes et enquêtes conduites dans les territoires, en accord également avec la feuille de répartition des crédits.</a:t>
            </a:r>
          </a:p>
          <a:p>
            <a:pPr marL="171450" lvl="1" indent="-171450">
              <a:buFont typeface="Arial" panose="020B0604020202020204" pitchFamily="34" charset="0"/>
              <a:buChar char="•"/>
            </a:pPr>
            <a:r>
              <a:rPr lang="fr-FR" dirty="0"/>
              <a:t>La déclinaison à l’échelon local devra se faire grâce à un groupe de pilotage pluriel comprenant les différents acteurs du sport scolaire, avec la mise en place de temps de rencontres, d'échanges et de co-construction. Les plans locaux seront présentés et validés au sein des instances locales.</a:t>
            </a:r>
          </a:p>
          <a:p>
            <a:r>
              <a:rPr lang="fr-FR" sz="900" dirty="0">
                <a:solidFill>
                  <a:schemeClr val="tx1"/>
                </a:solidFill>
              </a:rPr>
              <a:t/>
            </a:r>
            <a:br>
              <a:rPr lang="fr-FR" sz="900" dirty="0">
                <a:solidFill>
                  <a:schemeClr val="tx1"/>
                </a:solidFill>
              </a:rPr>
            </a:br>
            <a:endParaRPr lang="fr-FR" sz="900" dirty="0">
              <a:solidFill>
                <a:schemeClr val="tx1"/>
              </a:solidFill>
            </a:endParaRPr>
          </a:p>
          <a:p>
            <a:r>
              <a:rPr lang="fr-FR" sz="900" dirty="0">
                <a:solidFill>
                  <a:schemeClr val="tx1"/>
                </a:solidFill>
              </a:rPr>
              <a:t/>
            </a:r>
            <a:br>
              <a:rPr lang="fr-FR" sz="900" dirty="0">
                <a:solidFill>
                  <a:schemeClr val="tx1"/>
                </a:solidFill>
              </a:rPr>
            </a:br>
            <a:endParaRPr lang="fr-FR" sz="900" dirty="0">
              <a:solidFill>
                <a:schemeClr val="tx1"/>
              </a:solidFill>
            </a:endParaRPr>
          </a:p>
          <a:p>
            <a:pPr marL="171450" lvl="1" indent="-171450">
              <a:buFont typeface="Arial" panose="020B0604020202020204" pitchFamily="34" charset="0"/>
              <a:buChar char="•"/>
            </a:pPr>
            <a:endParaRPr lang="fr-FR" dirty="0">
              <a:solidFill>
                <a:srgbClr val="FF0000"/>
              </a:solidFill>
            </a:endParaRPr>
          </a:p>
        </p:txBody>
      </p:sp>
      <p:sp>
        <p:nvSpPr>
          <p:cNvPr id="5" name="Ellipse 4">
            <a:extLst>
              <a:ext uri="{FF2B5EF4-FFF2-40B4-BE49-F238E27FC236}">
                <a16:creationId xmlns:a16="http://schemas.microsoft.com/office/drawing/2014/main" id="{93D7C1D9-987F-457A-B7A6-28CCC781989C}"/>
              </a:ext>
            </a:extLst>
          </p:cNvPr>
          <p:cNvSpPr/>
          <p:nvPr/>
        </p:nvSpPr>
        <p:spPr>
          <a:xfrm>
            <a:off x="7125473" y="277820"/>
            <a:ext cx="1811868" cy="1882646"/>
          </a:xfrm>
          <a:prstGeom prst="ellipse">
            <a:avLst/>
          </a:prstGeom>
          <a:solidFill>
            <a:schemeClr val="accent2"/>
          </a:solidFill>
        </p:spPr>
        <p:txBody>
          <a:bodyPr wrap="square">
            <a:spAutoFit/>
          </a:bodyPr>
          <a:lstStyle/>
          <a:p>
            <a:r>
              <a:rPr lang="fr-FR" sz="900" dirty="0">
                <a:solidFill>
                  <a:schemeClr val="bg1"/>
                </a:solidFill>
              </a:rPr>
              <a:t>A retenir</a:t>
            </a:r>
          </a:p>
          <a:p>
            <a:pPr marL="93663" indent="-93663">
              <a:buFont typeface="Arial" panose="020B0604020202020204" pitchFamily="34" charset="0"/>
              <a:buChar char="•"/>
            </a:pPr>
            <a:r>
              <a:rPr lang="fr-FR" sz="800" dirty="0">
                <a:solidFill>
                  <a:schemeClr val="bg1"/>
                </a:solidFill>
              </a:rPr>
              <a:t>Co-construction</a:t>
            </a:r>
          </a:p>
          <a:p>
            <a:pPr marL="93663" indent="-93663">
              <a:buFont typeface="Arial" panose="020B0604020202020204" pitchFamily="34" charset="0"/>
              <a:buChar char="•"/>
            </a:pPr>
            <a:r>
              <a:rPr lang="fr-FR" sz="800" dirty="0">
                <a:solidFill>
                  <a:schemeClr val="bg1"/>
                </a:solidFill>
              </a:rPr>
              <a:t>Continuité du plan précèdent</a:t>
            </a:r>
          </a:p>
          <a:p>
            <a:pPr marL="93663" indent="-93663">
              <a:buFont typeface="Arial" panose="020B0604020202020204" pitchFamily="34" charset="0"/>
              <a:buChar char="•"/>
            </a:pPr>
            <a:r>
              <a:rPr lang="fr-FR" sz="800" dirty="0">
                <a:solidFill>
                  <a:schemeClr val="bg1"/>
                </a:solidFill>
              </a:rPr>
              <a:t>Priorisation des objectifs</a:t>
            </a:r>
          </a:p>
          <a:p>
            <a:pPr marL="93663" indent="-93663">
              <a:buFont typeface="Arial" panose="020B0604020202020204" pitchFamily="34" charset="0"/>
              <a:buChar char="•"/>
            </a:pPr>
            <a:r>
              <a:rPr lang="fr-FR" sz="800" dirty="0">
                <a:solidFill>
                  <a:schemeClr val="bg1"/>
                </a:solidFill>
              </a:rPr>
              <a:t>Lisibilité et évaluabilité du Plan</a:t>
            </a:r>
          </a:p>
          <a:p>
            <a:pPr marL="93663" indent="-93663">
              <a:buFont typeface="Arial" panose="020B0604020202020204" pitchFamily="34" charset="0"/>
              <a:buChar char="•"/>
            </a:pPr>
            <a:r>
              <a:rPr lang="fr-FR" sz="800" dirty="0">
                <a:solidFill>
                  <a:schemeClr val="bg1"/>
                </a:solidFill>
              </a:rPr>
              <a:t>Territorialisation</a:t>
            </a:r>
          </a:p>
          <a:p>
            <a:pPr marL="93663" indent="-93663">
              <a:buFont typeface="Arial" panose="020B0604020202020204" pitchFamily="34" charset="0"/>
              <a:buChar char="•"/>
            </a:pPr>
            <a:r>
              <a:rPr lang="fr-FR" sz="800" dirty="0">
                <a:solidFill>
                  <a:schemeClr val="bg1"/>
                </a:solidFill>
              </a:rPr>
              <a:t>Rôle inspirant</a:t>
            </a:r>
          </a:p>
        </p:txBody>
      </p:sp>
    </p:spTree>
    <p:extLst>
      <p:ext uri="{BB962C8B-B14F-4D97-AF65-F5344CB8AC3E}">
        <p14:creationId xmlns:p14="http://schemas.microsoft.com/office/powerpoint/2010/main" val="3647935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11F34609-4640-EC4F-831D-15C13D6315AE}"/>
              </a:ext>
            </a:extLst>
          </p:cNvPr>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6676" t="30374" r="51278" b="22791"/>
          <a:stretch/>
        </p:blipFill>
        <p:spPr bwMode="auto">
          <a:xfrm>
            <a:off x="2007761" y="1848608"/>
            <a:ext cx="1151791" cy="1222130"/>
          </a:xfrm>
          <a:prstGeom prst="rect">
            <a:avLst/>
          </a:prstGeom>
          <a:ln>
            <a:noFill/>
          </a:ln>
          <a:extLst>
            <a:ext uri="{53640926-AAD7-44D8-BBD7-CCE9431645EC}">
              <a14:shadowObscured xmlns:a14="http://schemas.microsoft.com/office/drawing/2010/main"/>
            </a:ext>
          </a:extLst>
        </p:spPr>
      </p:pic>
      <p:pic>
        <p:nvPicPr>
          <p:cNvPr id="7" name="Image 6">
            <a:extLst>
              <a:ext uri="{FF2B5EF4-FFF2-40B4-BE49-F238E27FC236}">
                <a16:creationId xmlns:a16="http://schemas.microsoft.com/office/drawing/2014/main" id="{DFDC7BC8-6699-B842-ACAC-DBF4DCF31E7D}"/>
              </a:ext>
            </a:extLst>
          </p:cNvPr>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6676" t="30374" r="51278" b="22791"/>
          <a:stretch/>
        </p:blipFill>
        <p:spPr bwMode="auto">
          <a:xfrm>
            <a:off x="5025569" y="1753385"/>
            <a:ext cx="1916251" cy="1962257"/>
          </a:xfrm>
          <a:prstGeom prst="rect">
            <a:avLst/>
          </a:prstGeom>
          <a:ln>
            <a:noFill/>
          </a:ln>
          <a:extLst>
            <a:ext uri="{53640926-AAD7-44D8-BBD7-CCE9431645EC}">
              <a14:shadowObscured xmlns:a14="http://schemas.microsoft.com/office/drawing/2010/main"/>
            </a:ext>
          </a:extLst>
        </p:spPr>
      </p:pic>
      <p:pic>
        <p:nvPicPr>
          <p:cNvPr id="8" name="Image 7">
            <a:extLst>
              <a:ext uri="{FF2B5EF4-FFF2-40B4-BE49-F238E27FC236}">
                <a16:creationId xmlns:a16="http://schemas.microsoft.com/office/drawing/2014/main" id="{7F792A3D-8C68-B847-BC32-AF033EC6D267}"/>
              </a:ext>
            </a:extLst>
          </p:cNvPr>
          <p:cNvPicPr/>
          <p:nvPr/>
        </p:nvPicPr>
        <p:blipFill rotWithShape="1">
          <a:blip r:embed="rId3" cstate="print">
            <a:extLst>
              <a:ext uri="{28A0092B-C50C-407E-A947-70E740481C1C}">
                <a14:useLocalDpi xmlns:a14="http://schemas.microsoft.com/office/drawing/2010/main" val="0"/>
              </a:ext>
            </a:extLst>
          </a:blip>
          <a:srcRect b="45897"/>
          <a:stretch/>
        </p:blipFill>
        <p:spPr>
          <a:xfrm>
            <a:off x="359608" y="3070738"/>
            <a:ext cx="4237892" cy="897261"/>
          </a:xfrm>
          <a:prstGeom prst="rect">
            <a:avLst/>
          </a:prstGeom>
        </p:spPr>
      </p:pic>
      <p:pic>
        <p:nvPicPr>
          <p:cNvPr id="9" name="Image 8">
            <a:extLst>
              <a:ext uri="{FF2B5EF4-FFF2-40B4-BE49-F238E27FC236}">
                <a16:creationId xmlns:a16="http://schemas.microsoft.com/office/drawing/2014/main" id="{7CBAE531-E7E5-C14D-A003-C4E8C64623A0}"/>
              </a:ext>
            </a:extLst>
          </p:cNvPr>
          <p:cNvPicPr/>
          <p:nvPr/>
        </p:nvPicPr>
        <p:blipFill rotWithShape="1">
          <a:blip r:embed="rId3" cstate="print">
            <a:extLst>
              <a:ext uri="{28A0092B-C50C-407E-A947-70E740481C1C}">
                <a14:useLocalDpi xmlns:a14="http://schemas.microsoft.com/office/drawing/2010/main" val="0"/>
              </a:ext>
            </a:extLst>
          </a:blip>
          <a:srcRect b="43685"/>
          <a:stretch/>
        </p:blipFill>
        <p:spPr>
          <a:xfrm>
            <a:off x="3784525" y="3070738"/>
            <a:ext cx="4237892" cy="933939"/>
          </a:xfrm>
          <a:prstGeom prst="rect">
            <a:avLst/>
          </a:prstGeom>
        </p:spPr>
      </p:pic>
    </p:spTree>
    <p:extLst>
      <p:ext uri="{BB962C8B-B14F-4D97-AF65-F5344CB8AC3E}">
        <p14:creationId xmlns:p14="http://schemas.microsoft.com/office/powerpoint/2010/main" val="467046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6948F-BAD5-4916-9D82-DFC813DCF1F4}"/>
              </a:ext>
            </a:extLst>
          </p:cNvPr>
          <p:cNvSpPr>
            <a:spLocks noGrp="1"/>
          </p:cNvSpPr>
          <p:nvPr>
            <p:ph type="title"/>
          </p:nvPr>
        </p:nvSpPr>
        <p:spPr>
          <a:xfrm>
            <a:off x="576001" y="1006135"/>
            <a:ext cx="7920000" cy="324000"/>
          </a:xfrm>
        </p:spPr>
        <p:txBody>
          <a:bodyPr/>
          <a:lstStyle/>
          <a:p>
            <a:pPr algn="ctr"/>
            <a:r>
              <a:rPr lang="fr-FR" sz="1600" dirty="0">
                <a:solidFill>
                  <a:schemeClr val="tx1"/>
                </a:solidFill>
              </a:rPr>
              <a:t>QUATRE ORIENTATIONS Pour donner un cap à L’UNSS,</a:t>
            </a:r>
            <a:br>
              <a:rPr lang="fr-FR" sz="1600" dirty="0">
                <a:solidFill>
                  <a:schemeClr val="tx1"/>
                </a:solidFill>
              </a:rPr>
            </a:br>
            <a:r>
              <a:rPr lang="fr-FR" sz="1600" dirty="0">
                <a:solidFill>
                  <a:schemeClr val="tx1"/>
                </a:solidFill>
              </a:rPr>
              <a:t> avec tous les acteurs</a:t>
            </a:r>
          </a:p>
        </p:txBody>
      </p:sp>
      <p:sp>
        <p:nvSpPr>
          <p:cNvPr id="3" name="Rechteck 12">
            <a:extLst>
              <a:ext uri="{FF2B5EF4-FFF2-40B4-BE49-F238E27FC236}">
                <a16:creationId xmlns:a16="http://schemas.microsoft.com/office/drawing/2014/main" id="{18336FA4-90DE-457F-9CF7-6B8DD9F50B89}"/>
              </a:ext>
            </a:extLst>
          </p:cNvPr>
          <p:cNvSpPr/>
          <p:nvPr/>
        </p:nvSpPr>
        <p:spPr>
          <a:xfrm>
            <a:off x="500370" y="3087633"/>
            <a:ext cx="1264416" cy="1025348"/>
          </a:xfrm>
          <a:prstGeom prst="rect">
            <a:avLst/>
          </a:prstGeom>
          <a:solidFill>
            <a:schemeClr val="accent1">
              <a:lumMod val="75000"/>
            </a:schemeClr>
          </a:solidFill>
          <a:ln>
            <a:noFill/>
          </a:ln>
          <a:effectLst>
            <a:outerShdw blurRad="88900" dist="88900" dir="27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de-DE" sz="8000" noProof="1">
                <a:effectLst>
                  <a:innerShdw blurRad="63500" dist="50800" dir="16200000">
                    <a:prstClr val="black">
                      <a:alpha val="50000"/>
                    </a:prstClr>
                  </a:innerShdw>
                </a:effectLst>
                <a:latin typeface="Bebas Neue" panose="020B0606020202050201" pitchFamily="34" charset="0"/>
              </a:rPr>
              <a:t>A</a:t>
            </a:r>
          </a:p>
        </p:txBody>
      </p:sp>
      <p:sp>
        <p:nvSpPr>
          <p:cNvPr id="4" name="Rechteck 23" descr="PresentationLoad.com">
            <a:extLst>
              <a:ext uri="{FF2B5EF4-FFF2-40B4-BE49-F238E27FC236}">
                <a16:creationId xmlns:a16="http://schemas.microsoft.com/office/drawing/2014/main" id="{51643608-B46A-44D0-BC8A-FECD5FCAA674}"/>
              </a:ext>
            </a:extLst>
          </p:cNvPr>
          <p:cNvSpPr/>
          <p:nvPr/>
        </p:nvSpPr>
        <p:spPr>
          <a:xfrm>
            <a:off x="430292" y="4298943"/>
            <a:ext cx="1334494" cy="2431202"/>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ct val="85000"/>
              </a:lnSpc>
              <a:spcAft>
                <a:spcPts val="600"/>
              </a:spcAft>
            </a:pPr>
            <a:r>
              <a:rPr lang="de-DE" sz="1600" b="1" noProof="1">
                <a:solidFill>
                  <a:schemeClr val="accent1"/>
                </a:solidFill>
                <a:latin typeface="Bebas Neue" panose="020B0606020202050201" pitchFamily="34" charset="0"/>
              </a:rPr>
              <a:t>Accessibilité</a:t>
            </a:r>
          </a:p>
          <a:p>
            <a:endParaRPr lang="fr-FR" sz="1200"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Pour un sport scolaire ambitieux, durable et accessible à tous les publics, sur tous les territoires, </a:t>
            </a:r>
            <a:r>
              <a:rPr lang="fr-FR" sz="1200" dirty="0" smtClean="0">
                <a:solidFill>
                  <a:schemeClr val="tx1"/>
                </a:solidFill>
                <a:latin typeface="Calibri" panose="020F0502020204030204" pitchFamily="34" charset="0"/>
                <a:cs typeface="Calibri" panose="020F0502020204030204" pitchFamily="34" charset="0"/>
              </a:rPr>
              <a:t>ouvert </a:t>
            </a:r>
            <a:r>
              <a:rPr lang="fr-FR" sz="1200" dirty="0">
                <a:solidFill>
                  <a:schemeClr val="tx1"/>
                </a:solidFill>
                <a:latin typeface="Calibri" panose="020F0502020204030204" pitchFamily="34" charset="0"/>
                <a:cs typeface="Calibri" panose="020F0502020204030204" pitchFamily="34" charset="0"/>
              </a:rPr>
              <a:t>sur le monde</a:t>
            </a:r>
            <a:endParaRPr lang="en-US" sz="1200" dirty="0">
              <a:solidFill>
                <a:schemeClr val="tx1"/>
              </a:solidFill>
              <a:latin typeface="Calibri" panose="020F0502020204030204" pitchFamily="34" charset="0"/>
              <a:cs typeface="Calibri" panose="020F0502020204030204" pitchFamily="34" charset="0"/>
            </a:endParaRPr>
          </a:p>
        </p:txBody>
      </p:sp>
      <p:sp>
        <p:nvSpPr>
          <p:cNvPr id="5" name="Rechteck 13">
            <a:extLst>
              <a:ext uri="{FF2B5EF4-FFF2-40B4-BE49-F238E27FC236}">
                <a16:creationId xmlns:a16="http://schemas.microsoft.com/office/drawing/2014/main" id="{5D5D26DB-0AD9-465C-A7D6-6EFE4EF6137E}"/>
              </a:ext>
            </a:extLst>
          </p:cNvPr>
          <p:cNvSpPr/>
          <p:nvPr/>
        </p:nvSpPr>
        <p:spPr>
          <a:xfrm>
            <a:off x="3635468" y="3087633"/>
            <a:ext cx="1264416" cy="1025348"/>
          </a:xfrm>
          <a:prstGeom prst="rect">
            <a:avLst/>
          </a:prstGeom>
          <a:solidFill>
            <a:schemeClr val="accent1">
              <a:lumMod val="75000"/>
            </a:schemeClr>
          </a:solidFill>
          <a:ln>
            <a:noFill/>
          </a:ln>
          <a:effectLst>
            <a:outerShdw blurRad="88900" dist="88900" dir="27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de-DE" sz="8000" noProof="1">
                <a:effectLst>
                  <a:innerShdw blurRad="63500" dist="50800" dir="16200000">
                    <a:prstClr val="black">
                      <a:alpha val="50000"/>
                    </a:prstClr>
                  </a:innerShdw>
                </a:effectLst>
                <a:latin typeface="Bebas Neue" panose="020B0606020202050201" pitchFamily="34" charset="0"/>
              </a:rPr>
              <a:t>I</a:t>
            </a:r>
          </a:p>
        </p:txBody>
      </p:sp>
      <p:sp>
        <p:nvSpPr>
          <p:cNvPr id="6" name="Rechteck 24" descr="PresentationLoad.com">
            <a:extLst>
              <a:ext uri="{FF2B5EF4-FFF2-40B4-BE49-F238E27FC236}">
                <a16:creationId xmlns:a16="http://schemas.microsoft.com/office/drawing/2014/main" id="{206B3183-8A21-40E5-8127-00FEE8DD162F}"/>
              </a:ext>
            </a:extLst>
          </p:cNvPr>
          <p:cNvSpPr/>
          <p:nvPr/>
        </p:nvSpPr>
        <p:spPr>
          <a:xfrm>
            <a:off x="3125893" y="4298943"/>
            <a:ext cx="2283566" cy="32400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lnSpc>
                <a:spcPct val="85000"/>
              </a:lnSpc>
              <a:spcAft>
                <a:spcPts val="600"/>
              </a:spcAft>
            </a:pPr>
            <a:r>
              <a:rPr lang="de-DE" sz="1600" b="1" noProof="1">
                <a:solidFill>
                  <a:schemeClr val="accent1"/>
                </a:solidFill>
                <a:latin typeface="Bebas Neue" panose="020B0606020202050201" pitchFamily="34" charset="0"/>
              </a:rPr>
              <a:t>Innovation</a:t>
            </a:r>
          </a:p>
          <a:p>
            <a:pPr algn="ctr"/>
            <a:endParaRPr lang="fr-FR" sz="1200"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Pour un sport scolaire </a:t>
            </a:r>
            <a:r>
              <a:rPr lang="fr-FR" sz="1200" dirty="0" smtClean="0">
                <a:solidFill>
                  <a:schemeClr val="tx1"/>
                </a:solidFill>
                <a:latin typeface="Calibri" panose="020F0502020204030204" pitchFamily="34" charset="0"/>
                <a:cs typeface="Calibri" panose="020F0502020204030204" pitchFamily="34" charset="0"/>
              </a:rPr>
              <a:t>innovant, </a:t>
            </a:r>
            <a:r>
              <a:rPr lang="fr-FR" sz="1200" dirty="0">
                <a:solidFill>
                  <a:schemeClr val="tx1"/>
                </a:solidFill>
                <a:latin typeface="Calibri" panose="020F0502020204030204" pitchFamily="34" charset="0"/>
                <a:cs typeface="Calibri" panose="020F0502020204030204" pitchFamily="34" charset="0"/>
              </a:rPr>
              <a:t>répondant aux besoins et aux attentes des élèves et à l’attribution des JOP 2024 à Paris à des fins de développement et d’émancipation par la pratique des APSA</a:t>
            </a:r>
            <a:endParaRPr lang="en-US" sz="1200" dirty="0">
              <a:solidFill>
                <a:schemeClr val="tx1"/>
              </a:solidFill>
              <a:latin typeface="Calibri" panose="020F0502020204030204" pitchFamily="34" charset="0"/>
              <a:cs typeface="Calibri" panose="020F0502020204030204" pitchFamily="34" charset="0"/>
            </a:endParaRPr>
          </a:p>
          <a:p>
            <a:endParaRPr lang="en-US" sz="1200" dirty="0">
              <a:solidFill>
                <a:schemeClr val="tx1"/>
              </a:solidFill>
              <a:latin typeface="Calibri" panose="020F0502020204030204" pitchFamily="34" charset="0"/>
              <a:cs typeface="Calibri" panose="020F0502020204030204" pitchFamily="34" charset="0"/>
            </a:endParaRPr>
          </a:p>
        </p:txBody>
      </p:sp>
      <p:sp>
        <p:nvSpPr>
          <p:cNvPr id="7" name="Rechteck 14">
            <a:extLst>
              <a:ext uri="{FF2B5EF4-FFF2-40B4-BE49-F238E27FC236}">
                <a16:creationId xmlns:a16="http://schemas.microsoft.com/office/drawing/2014/main" id="{B8FAE704-CA62-4B67-A57E-60E8F94B055B}"/>
              </a:ext>
            </a:extLst>
          </p:cNvPr>
          <p:cNvSpPr/>
          <p:nvPr/>
        </p:nvSpPr>
        <p:spPr>
          <a:xfrm>
            <a:off x="6379320" y="3107204"/>
            <a:ext cx="1264416" cy="1025348"/>
          </a:xfrm>
          <a:prstGeom prst="rect">
            <a:avLst/>
          </a:prstGeom>
          <a:solidFill>
            <a:schemeClr val="accent1">
              <a:lumMod val="75000"/>
            </a:schemeClr>
          </a:solidFill>
          <a:ln>
            <a:noFill/>
          </a:ln>
          <a:effectLst>
            <a:outerShdw blurRad="88900" dist="88900" dir="27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de-DE" sz="8000" noProof="1">
                <a:effectLst>
                  <a:innerShdw blurRad="63500" dist="50800" dir="16200000">
                    <a:prstClr val="black">
                      <a:alpha val="50000"/>
                    </a:prstClr>
                  </a:innerShdw>
                </a:effectLst>
                <a:latin typeface="Bebas Neue" panose="020B0606020202050201" pitchFamily="34" charset="0"/>
              </a:rPr>
              <a:t>R</a:t>
            </a:r>
          </a:p>
        </p:txBody>
      </p:sp>
      <p:sp>
        <p:nvSpPr>
          <p:cNvPr id="8" name="Rechteck 25" descr="PresentationLoad.com">
            <a:extLst>
              <a:ext uri="{FF2B5EF4-FFF2-40B4-BE49-F238E27FC236}">
                <a16:creationId xmlns:a16="http://schemas.microsoft.com/office/drawing/2014/main" id="{456D7E63-374B-47B1-B38A-4E0E7B7978B1}"/>
              </a:ext>
            </a:extLst>
          </p:cNvPr>
          <p:cNvSpPr/>
          <p:nvPr/>
        </p:nvSpPr>
        <p:spPr>
          <a:xfrm>
            <a:off x="6200211" y="4303498"/>
            <a:ext cx="1800000" cy="1613885"/>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ct val="85000"/>
              </a:lnSpc>
              <a:spcAft>
                <a:spcPts val="600"/>
              </a:spcAft>
            </a:pPr>
            <a:r>
              <a:rPr lang="de-DE" sz="1600" b="1" noProof="1">
                <a:solidFill>
                  <a:schemeClr val="accent1"/>
                </a:solidFill>
                <a:latin typeface="Bebas Neue" panose="020B0606020202050201" pitchFamily="34" charset="0"/>
              </a:rPr>
              <a:t>Responsabilité</a:t>
            </a:r>
          </a:p>
          <a:p>
            <a:pPr>
              <a:lnSpc>
                <a:spcPct val="85000"/>
              </a:lnSpc>
              <a:spcAft>
                <a:spcPts val="600"/>
              </a:spcAft>
            </a:pPr>
            <a:endParaRPr lang="fr-FR" sz="1200" dirty="0">
              <a:solidFill>
                <a:schemeClr val="tx1"/>
              </a:solidFill>
              <a:latin typeface="Calibri" panose="020F0502020204030204" pitchFamily="34" charset="0"/>
              <a:cs typeface="Calibri" panose="020F0502020204030204" pitchFamily="34" charset="0"/>
            </a:endParaRPr>
          </a:p>
          <a:p>
            <a:pPr>
              <a:lnSpc>
                <a:spcPct val="85000"/>
              </a:lnSpc>
              <a:spcAft>
                <a:spcPts val="600"/>
              </a:spcAft>
            </a:pPr>
            <a:r>
              <a:rPr lang="fr-FR" sz="1200" dirty="0">
                <a:solidFill>
                  <a:schemeClr val="tx1"/>
                </a:solidFill>
                <a:latin typeface="Calibri" panose="020F0502020204030204" pitchFamily="34" charset="0"/>
                <a:cs typeface="Calibri" panose="020F0502020204030204" pitchFamily="34" charset="0"/>
              </a:rPr>
              <a:t>Pour un sport scolaire éthique, solidaire, démocratique, pour favoriser l’engagement, le vivre ensemble et les projets collectifs</a:t>
            </a:r>
            <a:endParaRPr lang="en-US" sz="12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9" name="Titre 1">
            <a:extLst>
              <a:ext uri="{FF2B5EF4-FFF2-40B4-BE49-F238E27FC236}">
                <a16:creationId xmlns:a16="http://schemas.microsoft.com/office/drawing/2014/main" id="{952F4522-F266-4BED-933D-DA6F623D5E43}"/>
              </a:ext>
            </a:extLst>
          </p:cNvPr>
          <p:cNvSpPr txBox="1">
            <a:spLocks/>
          </p:cNvSpPr>
          <p:nvPr/>
        </p:nvSpPr>
        <p:spPr>
          <a:xfrm>
            <a:off x="576001" y="378941"/>
            <a:ext cx="7282896" cy="560173"/>
          </a:xfrm>
          <a:prstGeom prst="rect">
            <a:avLst/>
          </a:prstGeom>
        </p:spPr>
        <p:txBody>
          <a:bodyPr lIns="0" tIns="0" rIns="0" bIns="0" anchor="t" anchorCtr="0">
            <a:noAutofit/>
          </a:bodyPr>
          <a:lstStyle>
            <a:lvl1pPr algn="l" defTabSz="457200" rtl="0" eaLnBrk="1" latinLnBrk="0" hangingPunct="1">
              <a:spcBef>
                <a:spcPct val="0"/>
              </a:spcBef>
              <a:buNone/>
              <a:defRPr sz="1900" kern="1200" cap="all">
                <a:solidFill>
                  <a:schemeClr val="accent1"/>
                </a:solidFill>
                <a:latin typeface="Arial Black"/>
                <a:ea typeface="+mj-ea"/>
                <a:cs typeface="Arial Black"/>
              </a:defRPr>
            </a:lvl1pPr>
          </a:lstStyle>
          <a:p>
            <a:pPr algn="ctr"/>
            <a:r>
              <a:rPr lang="fr-FR" sz="1400" b="1" dirty="0"/>
              <a:t>REUSSITES ET RENCONTRES : DEUX ELEMENTS FONDATEURS AU CENTRE DE LA STRATEGIE DE l’UNSS</a:t>
            </a:r>
            <a:endParaRPr lang="fr-FR" sz="2000" i="1" dirty="0">
              <a:solidFill>
                <a:srgbClr val="7030A0"/>
              </a:solidFill>
              <a:latin typeface="+mj-lt"/>
            </a:endParaRPr>
          </a:p>
        </p:txBody>
      </p:sp>
      <p:pic>
        <p:nvPicPr>
          <p:cNvPr id="10" name="Image 9">
            <a:extLst>
              <a:ext uri="{FF2B5EF4-FFF2-40B4-BE49-F238E27FC236}">
                <a16:creationId xmlns:a16="http://schemas.microsoft.com/office/drawing/2014/main" id="{03C6DFBC-968F-7C46-84DA-FCABD3F96469}"/>
              </a:ext>
            </a:extLst>
          </p:cNvPr>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26676" t="30374" r="51278" b="22791"/>
          <a:stretch/>
        </p:blipFill>
        <p:spPr bwMode="auto">
          <a:xfrm>
            <a:off x="3819143" y="1237458"/>
            <a:ext cx="1151791" cy="1222130"/>
          </a:xfrm>
          <a:prstGeom prst="rect">
            <a:avLst/>
          </a:prstGeom>
          <a:ln>
            <a:noFill/>
          </a:ln>
          <a:extLst>
            <a:ext uri="{53640926-AAD7-44D8-BBD7-CCE9431645EC}">
              <a14:shadowObscured xmlns:a14="http://schemas.microsoft.com/office/drawing/2010/main"/>
            </a:ext>
          </a:extLst>
        </p:spPr>
      </p:pic>
      <p:sp>
        <p:nvSpPr>
          <p:cNvPr id="11" name="ZoneTexte 10">
            <a:extLst>
              <a:ext uri="{FF2B5EF4-FFF2-40B4-BE49-F238E27FC236}">
                <a16:creationId xmlns:a16="http://schemas.microsoft.com/office/drawing/2014/main" id="{82FF1D90-3D9A-5C46-B598-62B36F3F1E17}"/>
              </a:ext>
            </a:extLst>
          </p:cNvPr>
          <p:cNvSpPr txBox="1"/>
          <p:nvPr/>
        </p:nvSpPr>
        <p:spPr>
          <a:xfrm>
            <a:off x="362291" y="2512345"/>
            <a:ext cx="8419418" cy="407676"/>
          </a:xfrm>
          <a:prstGeom prst="rect">
            <a:avLst/>
          </a:prstGeom>
          <a:noFill/>
        </p:spPr>
        <p:txBody>
          <a:bodyPr wrap="square" rtlCol="0">
            <a:spAutoFit/>
          </a:bodyPr>
          <a:lstStyle/>
          <a:p>
            <a:pPr algn="ctr">
              <a:lnSpc>
                <a:spcPct val="85000"/>
              </a:lnSpc>
              <a:spcAft>
                <a:spcPts val="600"/>
              </a:spcAft>
            </a:pPr>
            <a:r>
              <a:rPr lang="fr-FR" sz="1200" b="1" dirty="0">
                <a:latin typeface="Calibri" panose="020F0502020204030204" pitchFamily="34" charset="0"/>
                <a:cs typeface="Calibri" panose="020F0502020204030204" pitchFamily="34" charset="0"/>
              </a:rPr>
              <a:t>Pour un sport scolaire révélateur de talents, au service de la réussite de tous, porteur des valeurs de l’école et de l’olympisme au service de la mise en œuvre  des politiques publiques  </a:t>
            </a:r>
          </a:p>
        </p:txBody>
      </p:sp>
    </p:spTree>
    <p:extLst>
      <p:ext uri="{BB962C8B-B14F-4D97-AF65-F5344CB8AC3E}">
        <p14:creationId xmlns:p14="http://schemas.microsoft.com/office/powerpoint/2010/main" val="40887443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748873|-8341960|-3468525|-2064878|-9539986|Markido&quot;,&quot;Id&quot;:&quot;5e8f0bdf4133331a9895261d&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heme/theme1.xml><?xml version="1.0" encoding="utf-8"?>
<a:theme xmlns:a="http://schemas.openxmlformats.org/drawingml/2006/main" name="UNSS">
  <a:themeElements>
    <a:clrScheme name="Personnalisée 6">
      <a:dk1>
        <a:sysClr val="windowText" lastClr="000000"/>
      </a:dk1>
      <a:lt1>
        <a:sysClr val="window" lastClr="FFFFFF"/>
      </a:lt1>
      <a:dk2>
        <a:srgbClr val="000508"/>
      </a:dk2>
      <a:lt2>
        <a:srgbClr val="E6E8E4"/>
      </a:lt2>
      <a:accent1>
        <a:srgbClr val="2D8EC2"/>
      </a:accent1>
      <a:accent2>
        <a:srgbClr val="235595"/>
      </a:accent2>
      <a:accent3>
        <a:srgbClr val="CD0920"/>
      </a:accent3>
      <a:accent4>
        <a:srgbClr val="505150"/>
      </a:accent4>
      <a:accent5>
        <a:srgbClr val="777877"/>
      </a:accent5>
      <a:accent6>
        <a:srgbClr val="A5A6A5"/>
      </a:accent6>
      <a:hlink>
        <a:srgbClr val="0000FF"/>
      </a:hlink>
      <a:folHlink>
        <a:srgbClr val="E7B137"/>
      </a:folHlink>
    </a:clrScheme>
    <a:fontScheme name="Arial">
      <a:majorFont>
        <a:latin typeface="Arial"/>
        <a:ea typeface=""/>
        <a:cs typeface=""/>
        <a:font script="Jpan" typeface="ＭＳ ゴシック"/>
        <a:font script="Hans" typeface="宋体"/>
        <a:font script="Hant" typeface="新細明體"/>
      </a:majorFont>
      <a:minorFont>
        <a:latin typeface="Arial"/>
        <a:ea typeface=""/>
        <a:cs typeface=""/>
        <a:font script="Jpan" typeface="ＭＳ ゴシック"/>
        <a:font script="Hans" typeface="宋体"/>
        <a:font script="Hant" typeface="新細明體"/>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UNSS.thmx</Template>
  <TotalTime>4659</TotalTime>
  <Words>2020</Words>
  <Application>Microsoft Office PowerPoint</Application>
  <PresentationFormat>Personnalisé</PresentationFormat>
  <Paragraphs>180</Paragraphs>
  <Slides>14</Slides>
  <Notes>11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14</vt:i4>
      </vt:variant>
    </vt:vector>
  </HeadingPairs>
  <TitlesOfParts>
    <vt:vector size="22" baseType="lpstr">
      <vt:lpstr>Arial</vt:lpstr>
      <vt:lpstr>Arial Black</vt:lpstr>
      <vt:lpstr>Bebas Neue</vt:lpstr>
      <vt:lpstr>Calibri</vt:lpstr>
      <vt:lpstr>DejaVu Sans</vt:lpstr>
      <vt:lpstr>Times New Roman</vt:lpstr>
      <vt:lpstr>Wingdings</vt:lpstr>
      <vt:lpstr>UNSS</vt:lpstr>
      <vt:lpstr>Plan National de Développement du Sport Scolaire 2020-2024 </vt:lpstr>
      <vt:lpstr>Présentation PowerPoint</vt:lpstr>
      <vt:lpstr>L’UNSS EN D’AUTRES MOTS</vt:lpstr>
      <vt:lpstr>Les 4 MISSIONS du sport scolaire DANS LE 2ND DEGRE </vt:lpstr>
      <vt:lpstr>L’importance du sport scolaire en 2020-2024</vt:lpstr>
      <vt:lpstr>Présentation PowerPoint</vt:lpstr>
      <vt:lpstr>Le nouveau Plan National DE DÉVELOPPEMENT DU SPORT SCOLAIRE, CADRE STRUCTURANT ET PARTAGÉ</vt:lpstr>
      <vt:lpstr>Présentation PowerPoint</vt:lpstr>
      <vt:lpstr>QUATRE ORIENTATIONS Pour donner un cap à L’UNSS,  avec tous les acteurs</vt:lpstr>
      <vt:lpstr>La déclinaison du PNDSS 2020-2024</vt:lpstr>
      <vt:lpstr>ENJEU de développement autour du   </vt:lpstr>
      <vt:lpstr>ENJEU de développement « Accessibilité »</vt:lpstr>
      <vt:lpstr>ENJEU de développement « innovation »</vt:lpstr>
      <vt:lpstr>ENJEU de développement « responsabilité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zeRafio</dc:creator>
  <cp:lastModifiedBy>Frederic Roselle</cp:lastModifiedBy>
  <cp:revision>162</cp:revision>
  <cp:lastPrinted>2020-03-11T18:39:43Z</cp:lastPrinted>
  <dcterms:created xsi:type="dcterms:W3CDTF">2013-10-17T07:13:22Z</dcterms:created>
  <dcterms:modified xsi:type="dcterms:W3CDTF">2020-09-07T13:15:01Z</dcterms:modified>
</cp:coreProperties>
</file>